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265" r:id="rId5"/>
    <p:sldId id="1021" r:id="rId6"/>
    <p:sldId id="389" r:id="rId7"/>
    <p:sldId id="1018" r:id="rId8"/>
    <p:sldId id="1019" r:id="rId9"/>
    <p:sldId id="366" r:id="rId10"/>
    <p:sldId id="333" r:id="rId11"/>
    <p:sldId id="1014" r:id="rId12"/>
    <p:sldId id="1015" r:id="rId13"/>
    <p:sldId id="393" r:id="rId14"/>
    <p:sldId id="1016" r:id="rId15"/>
    <p:sldId id="394" r:id="rId16"/>
    <p:sldId id="1017" r:id="rId17"/>
    <p:sldId id="1020" r:id="rId18"/>
    <p:sldId id="9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2C0FC13C-748B-D961-772C-145112EE73E3}" name="Sims, Rhonda - KDE Associate Commissioner" initials="SC" userId="S::rhonda.sims@education.ky.gov::bad20b3f-b7c8-4cb3-ae2a-6808ba4166df" providerId="AD"/>
  <p188:author id="{6E1E9D42-D1D0-21D4-9CE4-5232C850819D}" name="Guest User" initials="GU" userId="S::urn:spo:anon#965675758991a0da67ad75c1061564c9a6dc036b616061f4836d4e79da2d06bb::"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AS"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F8118B94-19D1-D226-602C-76A1650F72F0}" name="Bales, Beth - Office of Legal Services" initials="BB" userId="S::beth.bales@education.ky.gov::e8eb4b63-0997-42c0-91c0-c496a1acb128" providerId="AD"/>
  <p188:author id="{88138196-F698-FBED-D0A7-04A9C0FF3D88}" name="Stafford, Jennifer - KDE Division Director" initials="SD" userId="S::jennifer.stafford@education.ky.gov::0151abd4-297e-443f-a77b-a8c249c015ab"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F6A98DF6-3E32-1481-145D-20B3224B735B}" name="Cacopardo, Nicholas - Office of Legal Services" initials="NC" userId="S::nicholas.cacopardo@education.ky.gov::716cfa82-2217-4d7e-9a1e-58d474a534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kins, Jennifer - Division of Assessment and Accountability Support" initials="LJ-DoAaAS" lastIdx="2" clrIdx="0">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7167"/>
    <a:srgbClr val="E1F3EA"/>
    <a:srgbClr val="009999"/>
    <a:srgbClr val="D8F4EC"/>
    <a:srgbClr val="008080"/>
    <a:srgbClr val="73A385"/>
    <a:srgbClr val="009A80"/>
    <a:srgbClr val="6AA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DB46C-6DAF-1FA8-2CEC-165C9C960912}" v="1" dt="2025-07-31T16:06:50.239"/>
    <p1510:client id="{F6BF22CD-6065-7BCA-CF9D-0205E831BA4A}" v="3" dt="2025-07-30T19:44:46.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732" autoAdjust="0"/>
  </p:normalViewPr>
  <p:slideViewPr>
    <p:cSldViewPr snapToGrid="0">
      <p:cViewPr varScale="1">
        <p:scale>
          <a:sx n="46" d="100"/>
          <a:sy n="46" d="100"/>
        </p:scale>
        <p:origin x="2069"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S::devon.avery@education.ky.gov::ea78a75c-c17e-4901-bc17-b64bcd9c9f6d" providerId="AD" clId="Web-{F6BF22CD-6065-7BCA-CF9D-0205E831BA4A}"/>
    <pc:docChg chg="modSld">
      <pc:chgData name="Avery, Devon - Division of Assessment and Accountability Support" userId="S::devon.avery@education.ky.gov::ea78a75c-c17e-4901-bc17-b64bcd9c9f6d" providerId="AD" clId="Web-{F6BF22CD-6065-7BCA-CF9D-0205E831BA4A}" dt="2025-07-30T19:44:46.857" v="2"/>
      <pc:docMkLst>
        <pc:docMk/>
      </pc:docMkLst>
      <pc:sldChg chg="modSp">
        <pc:chgData name="Avery, Devon - Division of Assessment and Accountability Support" userId="S::devon.avery@education.ky.gov::ea78a75c-c17e-4901-bc17-b64bcd9c9f6d" providerId="AD" clId="Web-{F6BF22CD-6065-7BCA-CF9D-0205E831BA4A}" dt="2025-07-30T19:44:44.075" v="1"/>
        <pc:sldMkLst>
          <pc:docMk/>
          <pc:sldMk cId="1257132496" sldId="366"/>
        </pc:sldMkLst>
        <pc:spChg chg="ord">
          <ac:chgData name="Avery, Devon - Division of Assessment and Accountability Support" userId="S::devon.avery@education.ky.gov::ea78a75c-c17e-4901-bc17-b64bcd9c9f6d" providerId="AD" clId="Web-{F6BF22CD-6065-7BCA-CF9D-0205E831BA4A}" dt="2025-07-30T19:44:44.075" v="1"/>
          <ac:spMkLst>
            <pc:docMk/>
            <pc:sldMk cId="1257132496" sldId="366"/>
            <ac:spMk id="6" creationId="{00000000-0000-0000-0000-000000000000}"/>
          </ac:spMkLst>
        </pc:spChg>
      </pc:sldChg>
      <pc:sldChg chg="modSp">
        <pc:chgData name="Avery, Devon - Division of Assessment and Accountability Support" userId="S::devon.avery@education.ky.gov::ea78a75c-c17e-4901-bc17-b64bcd9c9f6d" providerId="AD" clId="Web-{F6BF22CD-6065-7BCA-CF9D-0205E831BA4A}" dt="2025-07-30T19:44:46.857" v="2"/>
        <pc:sldMkLst>
          <pc:docMk/>
          <pc:sldMk cId="1792822603" sldId="999"/>
        </pc:sldMkLst>
        <pc:spChg chg="ord">
          <ac:chgData name="Avery, Devon - Division of Assessment and Accountability Support" userId="S::devon.avery@education.ky.gov::ea78a75c-c17e-4901-bc17-b64bcd9c9f6d" providerId="AD" clId="Web-{F6BF22CD-6065-7BCA-CF9D-0205E831BA4A}" dt="2025-07-30T19:44:46.857" v="2"/>
          <ac:spMkLst>
            <pc:docMk/>
            <pc:sldMk cId="1792822603" sldId="999"/>
            <ac:spMk id="3" creationId="{00000000-0000-0000-0000-000000000000}"/>
          </ac:spMkLst>
        </pc:spChg>
      </pc:sldChg>
      <pc:sldChg chg="modSp">
        <pc:chgData name="Avery, Devon - Division of Assessment and Accountability Support" userId="S::devon.avery@education.ky.gov::ea78a75c-c17e-4901-bc17-b64bcd9c9f6d" providerId="AD" clId="Web-{F6BF22CD-6065-7BCA-CF9D-0205E831BA4A}" dt="2025-07-30T19:44:25.575" v="0"/>
        <pc:sldMkLst>
          <pc:docMk/>
          <pc:sldMk cId="478490726" sldId="1021"/>
        </pc:sldMkLst>
        <pc:spChg chg="ord">
          <ac:chgData name="Avery, Devon - Division of Assessment and Accountability Support" userId="S::devon.avery@education.ky.gov::ea78a75c-c17e-4901-bc17-b64bcd9c9f6d" providerId="AD" clId="Web-{F6BF22CD-6065-7BCA-CF9D-0205E831BA4A}" dt="2025-07-30T19:44:25.575" v="0"/>
          <ac:spMkLst>
            <pc:docMk/>
            <pc:sldMk cId="478490726" sldId="1021"/>
            <ac:spMk id="2" creationId="{4A54720F-4E21-922D-F092-F84342081FE6}"/>
          </ac:spMkLst>
        </pc:spChg>
      </pc:sldChg>
    </pc:docChg>
  </pc:docChgLst>
  <pc:docChgLst>
    <pc:chgData name="Avery, Devon - Division of Assessment and Accountability Support" userId="ea78a75c-c17e-4901-bc17-b64bcd9c9f6d" providerId="ADAL" clId="{FA91FFB1-E74C-470B-92C0-2834C39A58BD}"/>
    <pc:docChg chg="delSld modSld">
      <pc:chgData name="Avery, Devon - Division of Assessment and Accountability Support" userId="ea78a75c-c17e-4901-bc17-b64bcd9c9f6d" providerId="ADAL" clId="{FA91FFB1-E74C-470B-92C0-2834C39A58BD}" dt="2025-07-10T16:00:20.695" v="493" actId="20577"/>
      <pc:docMkLst>
        <pc:docMk/>
      </pc:docMkLst>
      <pc:sldChg chg="del">
        <pc:chgData name="Avery, Devon - Division of Assessment and Accountability Support" userId="ea78a75c-c17e-4901-bc17-b64bcd9c9f6d" providerId="ADAL" clId="{FA91FFB1-E74C-470B-92C0-2834C39A58BD}" dt="2025-07-10T15:57:20.405" v="8" actId="47"/>
        <pc:sldMkLst>
          <pc:docMk/>
          <pc:sldMk cId="1603595661" sldId="299"/>
        </pc:sldMkLst>
      </pc:sldChg>
      <pc:sldChg chg="del">
        <pc:chgData name="Avery, Devon - Division of Assessment and Accountability Support" userId="ea78a75c-c17e-4901-bc17-b64bcd9c9f6d" providerId="ADAL" clId="{FA91FFB1-E74C-470B-92C0-2834C39A58BD}" dt="2025-07-10T15:57:21.315" v="10" actId="47"/>
        <pc:sldMkLst>
          <pc:docMk/>
          <pc:sldMk cId="309773406" sldId="300"/>
        </pc:sldMkLst>
      </pc:sldChg>
      <pc:sldChg chg="del">
        <pc:chgData name="Avery, Devon - Division of Assessment and Accountability Support" userId="ea78a75c-c17e-4901-bc17-b64bcd9c9f6d" providerId="ADAL" clId="{FA91FFB1-E74C-470B-92C0-2834C39A58BD}" dt="2025-07-10T15:57:20.916" v="9" actId="47"/>
        <pc:sldMkLst>
          <pc:docMk/>
          <pc:sldMk cId="3230883908" sldId="302"/>
        </pc:sldMkLst>
      </pc:sldChg>
      <pc:sldChg chg="del">
        <pc:chgData name="Avery, Devon - Division of Assessment and Accountability Support" userId="ea78a75c-c17e-4901-bc17-b64bcd9c9f6d" providerId="ADAL" clId="{FA91FFB1-E74C-470B-92C0-2834C39A58BD}" dt="2025-07-10T15:57:19.997" v="7" actId="47"/>
        <pc:sldMkLst>
          <pc:docMk/>
          <pc:sldMk cId="2024621048" sldId="303"/>
        </pc:sldMkLst>
      </pc:sldChg>
      <pc:sldChg chg="del">
        <pc:chgData name="Avery, Devon - Division of Assessment and Accountability Support" userId="ea78a75c-c17e-4901-bc17-b64bcd9c9f6d" providerId="ADAL" clId="{FA91FFB1-E74C-470B-92C0-2834C39A58BD}" dt="2025-07-10T15:57:22.096" v="12" actId="47"/>
        <pc:sldMkLst>
          <pc:docMk/>
          <pc:sldMk cId="3458439887" sldId="336"/>
        </pc:sldMkLst>
      </pc:sldChg>
      <pc:sldChg chg="del">
        <pc:chgData name="Avery, Devon - Division of Assessment and Accountability Support" userId="ea78a75c-c17e-4901-bc17-b64bcd9c9f6d" providerId="ADAL" clId="{FA91FFB1-E74C-470B-92C0-2834C39A58BD}" dt="2025-07-10T15:57:19.326" v="6" actId="47"/>
        <pc:sldMkLst>
          <pc:docMk/>
          <pc:sldMk cId="513378819" sldId="383"/>
        </pc:sldMkLst>
      </pc:sldChg>
      <pc:sldChg chg="modNotesTx">
        <pc:chgData name="Avery, Devon - Division of Assessment and Accountability Support" userId="ea78a75c-c17e-4901-bc17-b64bcd9c9f6d" providerId="ADAL" clId="{FA91FFB1-E74C-470B-92C0-2834C39A58BD}" dt="2025-07-10T16:00:20.695" v="493" actId="20577"/>
        <pc:sldMkLst>
          <pc:docMk/>
          <pc:sldMk cId="1792822603" sldId="999"/>
        </pc:sldMkLst>
      </pc:sldChg>
      <pc:sldChg chg="del">
        <pc:chgData name="Avery, Devon - Division of Assessment and Accountability Support" userId="ea78a75c-c17e-4901-bc17-b64bcd9c9f6d" providerId="ADAL" clId="{FA91FFB1-E74C-470B-92C0-2834C39A58BD}" dt="2025-07-10T15:57:21.681" v="11" actId="47"/>
        <pc:sldMkLst>
          <pc:docMk/>
          <pc:sldMk cId="35842331" sldId="1007"/>
        </pc:sldMkLst>
      </pc:sldChg>
      <pc:sldChg chg="del">
        <pc:chgData name="Avery, Devon - Division of Assessment and Accountability Support" userId="ea78a75c-c17e-4901-bc17-b64bcd9c9f6d" providerId="ADAL" clId="{FA91FFB1-E74C-470B-92C0-2834C39A58BD}" dt="2025-07-10T15:57:22.995" v="13" actId="47"/>
        <pc:sldMkLst>
          <pc:docMk/>
          <pc:sldMk cId="1293616305" sldId="1010"/>
        </pc:sldMkLst>
      </pc:sldChg>
      <pc:sldChg chg="del">
        <pc:chgData name="Avery, Devon - Division of Assessment and Accountability Support" userId="ea78a75c-c17e-4901-bc17-b64bcd9c9f6d" providerId="ADAL" clId="{FA91FFB1-E74C-470B-92C0-2834C39A58BD}" dt="2025-07-10T15:57:23.487" v="14" actId="47"/>
        <pc:sldMkLst>
          <pc:docMk/>
          <pc:sldMk cId="1244109652" sldId="1012"/>
        </pc:sldMkLst>
      </pc:sldChg>
      <pc:sldChg chg="del">
        <pc:chgData name="Avery, Devon - Division of Assessment and Accountability Support" userId="ea78a75c-c17e-4901-bc17-b64bcd9c9f6d" providerId="ADAL" clId="{FA91FFB1-E74C-470B-92C0-2834C39A58BD}" dt="2025-07-10T15:57:25.412" v="15" actId="47"/>
        <pc:sldMkLst>
          <pc:docMk/>
          <pc:sldMk cId="1217966268" sldId="1013"/>
        </pc:sldMkLst>
      </pc:sldChg>
      <pc:sldChg chg="modSp mod modNotesTx">
        <pc:chgData name="Avery, Devon - Division of Assessment and Accountability Support" userId="ea78a75c-c17e-4901-bc17-b64bcd9c9f6d" providerId="ADAL" clId="{FA91FFB1-E74C-470B-92C0-2834C39A58BD}" dt="2025-07-10T15:59:41.194" v="351" actId="20577"/>
        <pc:sldMkLst>
          <pc:docMk/>
          <pc:sldMk cId="478490726" sldId="1021"/>
        </pc:sldMkLst>
        <pc:spChg chg="mod">
          <ac:chgData name="Avery, Devon - Division of Assessment and Accountability Support" userId="ea78a75c-c17e-4901-bc17-b64bcd9c9f6d" providerId="ADAL" clId="{FA91FFB1-E74C-470B-92C0-2834C39A58BD}" dt="2025-07-10T15:57:12.603" v="1" actId="20577"/>
          <ac:spMkLst>
            <pc:docMk/>
            <pc:sldMk cId="478490726" sldId="1021"/>
            <ac:spMk id="2" creationId="{4A54720F-4E21-922D-F092-F84342081FE6}"/>
          </ac:spMkLst>
        </pc:spChg>
        <pc:spChg chg="mod">
          <ac:chgData name="Avery, Devon - Division of Assessment and Accountability Support" userId="ea78a75c-c17e-4901-bc17-b64bcd9c9f6d" providerId="ADAL" clId="{FA91FFB1-E74C-470B-92C0-2834C39A58BD}" dt="2025-07-10T15:59:09.785" v="251" actId="20577"/>
          <ac:spMkLst>
            <pc:docMk/>
            <pc:sldMk cId="478490726" sldId="1021"/>
            <ac:spMk id="6" creationId="{3DCC6E94-F52F-883C-E0B7-26EE1B5474DF}"/>
          </ac:spMkLst>
        </pc:spChg>
      </pc:sldChg>
      <pc:sldChg chg="del">
        <pc:chgData name="Avery, Devon - Division of Assessment and Accountability Support" userId="ea78a75c-c17e-4901-bc17-b64bcd9c9f6d" providerId="ADAL" clId="{FA91FFB1-E74C-470B-92C0-2834C39A58BD}" dt="2025-07-10T15:57:26.329" v="16" actId="47"/>
        <pc:sldMkLst>
          <pc:docMk/>
          <pc:sldMk cId="506055945" sldId="1023"/>
        </pc:sldMkLst>
      </pc:sldChg>
    </pc:docChg>
  </pc:docChgLst>
  <pc:docChgLst>
    <pc:chgData name="Avery, Devon - Division of Assessment and Accountability Support" userId="S::devon.avery@education.ky.gov::ea78a75c-c17e-4901-bc17-b64bcd9c9f6d" providerId="AD" clId="Web-{8E5DB46C-6DAF-1FA8-2CEC-165C9C960912}"/>
    <pc:docChg chg="modSld">
      <pc:chgData name="Avery, Devon - Division of Assessment and Accountability Support" userId="S::devon.avery@education.ky.gov::ea78a75c-c17e-4901-bc17-b64bcd9c9f6d" providerId="AD" clId="Web-{8E5DB46C-6DAF-1FA8-2CEC-165C9C960912}" dt="2025-07-31T16:06:49.098" v="3"/>
      <pc:docMkLst>
        <pc:docMk/>
      </pc:docMkLst>
      <pc:sldChg chg="modNotes">
        <pc:chgData name="Avery, Devon - Division of Assessment and Accountability Support" userId="S::devon.avery@education.ky.gov::ea78a75c-c17e-4901-bc17-b64bcd9c9f6d" providerId="AD" clId="Web-{8E5DB46C-6DAF-1FA8-2CEC-165C9C960912}" dt="2025-07-31T16:06:49.098" v="3"/>
        <pc:sldMkLst>
          <pc:docMk/>
          <pc:sldMk cId="1792822603" sldId="999"/>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a:rPr>
            <a:t>Contact Information</a:t>
          </a:r>
          <a:endParaRPr lang="en-US" b="0" i="0" u="none" strike="noStrike" cap="none" baseline="0" noProof="0">
            <a:solidFill>
              <a:srgbClr val="010000"/>
            </a:solidFill>
            <a:latin typeface="+mn-lt"/>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mn-lt"/>
              <a:cs typeface="Times New Roman"/>
            </a:rPr>
            <a:t>KDE DAC Information </a:t>
          </a:r>
          <a:r>
            <a:rPr lang="en-US">
              <a:latin typeface="+mn-lt"/>
              <a:cs typeface="Times New Roman"/>
              <a:hlinkClick xmlns:r="http://schemas.openxmlformats.org/officeDocument/2006/relationships" r:id="rId1"/>
            </a:rPr>
            <a:t>dacinfo@education.ky.gov</a:t>
          </a:r>
          <a:r>
            <a:rPr lang="en-US">
              <a:latin typeface="+mn-lt"/>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12249" custLinFactNeighborY="-2409">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mn-lt"/>
              <a:cs typeface="Times New Roman"/>
            </a:rPr>
            <a:t>KDE DAC Information </a:t>
          </a:r>
          <a:r>
            <a:rPr lang="en-US" sz="4700" kern="1200">
              <a:latin typeface="+mn-lt"/>
              <a:cs typeface="Times New Roman"/>
              <a:hlinkClick xmlns:r="http://schemas.openxmlformats.org/officeDocument/2006/relationships" r:id="rId1"/>
            </a:rPr>
            <a:t>dacinfo@education.ky.gov</a:t>
          </a:r>
          <a:r>
            <a:rPr lang="en-US" sz="4700" kern="1200">
              <a:latin typeface="+mn-lt"/>
              <a:cs typeface="Times New Roman"/>
            </a:rPr>
            <a:t> (502) 564-4394</a:t>
          </a:r>
        </a:p>
      </dsp:txBody>
      <dsp:txXfrm>
        <a:off x="0" y="772236"/>
        <a:ext cx="8325293" cy="3183075"/>
      </dsp:txXfrm>
    </dsp:sp>
    <dsp:sp modelId="{582781B1-11A1-43EE-AABF-775ACAB37D1D}">
      <dsp:nvSpPr>
        <dsp:cNvPr id="0" name=""/>
        <dsp:cNvSpPr/>
      </dsp:nvSpPr>
      <dsp:spPr>
        <a:xfrm>
          <a:off x="365276" y="5835"/>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mn-lt"/>
              <a:cs typeface="Times New Roman"/>
            </a:rPr>
            <a:t>Contact Information</a:t>
          </a:r>
          <a:endParaRPr lang="en-US" sz="4700" b="0" i="0" u="none" strike="noStrike" kern="1200" cap="none" baseline="0" noProof="0">
            <a:solidFill>
              <a:srgbClr val="010000"/>
            </a:solidFill>
            <a:latin typeface="+mn-lt"/>
            <a:cs typeface="Times New Roman"/>
          </a:endParaRPr>
        </a:p>
      </dsp:txBody>
      <dsp:txXfrm>
        <a:off x="433005" y="73564"/>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94AF-BDE8-44D7-AAFD-0C292A7CE842}"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23E15-B521-487E-A8BF-802BA0A0A7B8}" type="slidenum">
              <a:rPr lang="en-US" smtClean="0"/>
              <a:t>‹#›</a:t>
            </a:fld>
            <a:endParaRPr lang="en-US"/>
          </a:p>
        </p:txBody>
      </p:sp>
    </p:spTree>
    <p:extLst>
      <p:ext uri="{BB962C8B-B14F-4D97-AF65-F5344CB8AC3E}">
        <p14:creationId xmlns:p14="http://schemas.microsoft.com/office/powerpoint/2010/main" val="16715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discuss the Administration Code Regulation 703 KAR 5:080. </a:t>
            </a:r>
            <a:r>
              <a:rPr lang="en-US" sz="1200" kern="1200" dirty="0">
                <a:solidFill>
                  <a:schemeClr val="tx1"/>
                </a:solidFill>
                <a:effectLst/>
                <a:latin typeface="+mn-lt"/>
                <a:ea typeface="+mn-ea"/>
                <a:cs typeface="+mn-cs"/>
              </a:rPr>
              <a:t>This training must be completed prior to administrating any state-required </a:t>
            </a:r>
            <a:r>
              <a:rPr lang="en-US" dirty="0"/>
              <a:t>or optional assessments that are used in accountability</a:t>
            </a:r>
            <a:r>
              <a:rPr lang="en-US" sz="1200" kern="1200" dirty="0">
                <a:solidFill>
                  <a:schemeClr val="tx1"/>
                </a:solidFill>
                <a:effectLst/>
                <a:latin typeface="+mn-lt"/>
                <a:ea typeface="+mn-ea"/>
                <a:cs typeface="+mn-cs"/>
              </a:rPr>
              <a:t>, which include:</a:t>
            </a:r>
            <a:r>
              <a:rPr lang="en-US" dirty="0"/>
              <a:t> </a:t>
            </a:r>
            <a:endParaRPr lang="en-US" dirty="0">
              <a:ea typeface="Calibri"/>
              <a:cs typeface="Calibri"/>
            </a:endParaRPr>
          </a:p>
          <a:p>
            <a:endParaRPr lang="en-US" dirty="0"/>
          </a:p>
          <a:p>
            <a:r>
              <a:rPr lang="en-US" dirty="0"/>
              <a:t>•</a:t>
            </a:r>
            <a:r>
              <a:rPr lang="en-US" kern="1200" dirty="0">
                <a:solidFill>
                  <a:schemeClr val="tx1"/>
                </a:solidFill>
                <a:effectLst/>
              </a:rPr>
              <a:t>KSA</a:t>
            </a:r>
            <a:endParaRPr lang="en-US" dirty="0">
              <a:ea typeface="Calibri" panose="020F0502020204030204"/>
              <a:cs typeface="Calibri" panose="020F0502020204030204"/>
            </a:endParaRPr>
          </a:p>
          <a:p>
            <a:r>
              <a:rPr lang="en-US" dirty="0"/>
              <a:t>•</a:t>
            </a:r>
            <a:r>
              <a:rPr lang="en-US" kern="1200" dirty="0">
                <a:solidFill>
                  <a:schemeClr val="tx1"/>
                </a:solidFill>
                <a:effectLst/>
              </a:rPr>
              <a:t>AKSA</a:t>
            </a:r>
            <a:endParaRPr lang="en-US" dirty="0">
              <a:ea typeface="Calibri" panose="020F0502020204030204"/>
              <a:cs typeface="Calibri" panose="020F0502020204030204"/>
            </a:endParaRPr>
          </a:p>
          <a:p>
            <a:r>
              <a:rPr lang="en-US" dirty="0"/>
              <a:t>•</a:t>
            </a:r>
            <a:r>
              <a:rPr lang="en-US" kern="1200" dirty="0">
                <a:solidFill>
                  <a:schemeClr val="tx1"/>
                </a:solidFill>
                <a:effectLst/>
              </a:rPr>
              <a:t>WIDA ACCESS and WIDA Alternate Access for ELLs</a:t>
            </a:r>
            <a:endParaRPr lang="en-US" dirty="0">
              <a:ea typeface="Calibri" panose="020F0502020204030204"/>
              <a:cs typeface="Calibri" panose="020F0502020204030204"/>
            </a:endParaRPr>
          </a:p>
          <a:p>
            <a:r>
              <a:rPr lang="en-US" dirty="0"/>
              <a:t>•</a:t>
            </a:r>
            <a:r>
              <a:rPr lang="en-US" kern="1200" dirty="0">
                <a:solidFill>
                  <a:schemeClr val="tx1"/>
                </a:solidFill>
                <a:effectLst/>
              </a:rPr>
              <a:t>College Admissions Exam</a:t>
            </a:r>
            <a:endParaRPr lang="en-US" dirty="0">
              <a:ea typeface="Calibri" panose="020F0502020204030204"/>
              <a:cs typeface="Calibri" panose="020F0502020204030204"/>
            </a:endParaRPr>
          </a:p>
          <a:p>
            <a:r>
              <a:rPr lang="en-US" dirty="0"/>
              <a:t>•</a:t>
            </a:r>
            <a:r>
              <a:rPr lang="en-US" kern="1200" dirty="0">
                <a:solidFill>
                  <a:schemeClr val="tx1"/>
                </a:solidFill>
                <a:effectLst/>
              </a:rPr>
              <a:t>CTE EOP and CTE Industry Certification Exams</a:t>
            </a:r>
            <a:endParaRPr lang="en-US" dirty="0">
              <a:ea typeface="Calibri" panose="020F0502020204030204"/>
              <a:cs typeface="Calibri" panose="020F0502020204030204"/>
            </a:endParaRPr>
          </a:p>
          <a:p>
            <a:r>
              <a:rPr lang="en-US" dirty="0"/>
              <a:t>•</a:t>
            </a:r>
            <a:r>
              <a:rPr lang="en-US" kern="1200" dirty="0">
                <a:solidFill>
                  <a:schemeClr val="tx1"/>
                </a:solidFill>
                <a:effectLst/>
              </a:rPr>
              <a:t>And others</a:t>
            </a:r>
            <a:r>
              <a:rPr lang="en-US" dirty="0"/>
              <a:t> </a:t>
            </a:r>
            <a:endParaRPr lang="en-US" dirty="0">
              <a:ea typeface="Calibri" panose="020F0502020204030204"/>
              <a:cs typeface="Calibri" panose="020F0502020204030204"/>
            </a:endParaRPr>
          </a:p>
          <a:p>
            <a:pPr marL="171450" indent="-171450">
              <a:buFont typeface="Arial" panose="020B0604020202020204" pitchFamily="34" charset="0"/>
              <a:buChar char="•"/>
            </a:pPr>
            <a:endParaRPr lang="en-US" sz="1200"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If you are providing accommodations for students with an IEP, 504 Plan, or PSP, you will also need to review the Inclusion of Special Populations training.</a:t>
            </a:r>
            <a:r>
              <a:rPr lang="en-US" dirty="0"/>
              <a:t> </a:t>
            </a:r>
            <a:endParaRPr lang="en-US" dirty="0">
              <a:ea typeface="Calibri"/>
              <a:cs typeface="Calibri"/>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Each section has been broken down into training modules. Please ensure to review all five modules for the complete Administration Code training.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Sometimes, parents or other persons not employed by a Kentucky public school district ask to review secure assessment components. The Administration Code also addresses this and provides guidelines.</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298765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3D63B-ECDD-34E7-F00F-679150055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75751-8C47-E56E-D08E-D4A1046B1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79A58-1D7B-9627-B656-2B2E048A41C6}"/>
              </a:ext>
            </a:extLst>
          </p:cNvPr>
          <p:cNvSpPr>
            <a:spLocks noGrp="1"/>
          </p:cNvSpPr>
          <p:nvPr>
            <p:ph type="body" idx="1"/>
          </p:nvPr>
        </p:nvSpPr>
        <p:spPr/>
        <p:txBody>
          <a:bodyPr/>
          <a:lstStyle/>
          <a:p>
            <a:r>
              <a:rPr lang="en-US"/>
              <a:t>Local districts should never allow the review of secure materials. If parents or other persons not employed by a Kentucky public school district with to review secure test components, they should contact KDE to request a time to review materials in person at the KDE offices in Frankfort. KDE may permit this review on the conditions of availability of appropriate staff are available to supervise the review activities, and the reviewer signs a nondisclosure form.</a:t>
            </a:r>
          </a:p>
        </p:txBody>
      </p:sp>
      <p:sp>
        <p:nvSpPr>
          <p:cNvPr id="4" name="Slide Number Placeholder 3">
            <a:extLst>
              <a:ext uri="{FF2B5EF4-FFF2-40B4-BE49-F238E27FC236}">
                <a16:creationId xmlns:a16="http://schemas.microsoft.com/office/drawing/2014/main" id="{8F0B5167-0554-98AB-D400-7ED97EB2D782}"/>
              </a:ext>
            </a:extLst>
          </p:cNvPr>
          <p:cNvSpPr>
            <a:spLocks noGrp="1"/>
          </p:cNvSpPr>
          <p:nvPr>
            <p:ph type="sldNum" sz="quarter" idx="5"/>
          </p:nvPr>
        </p:nvSpPr>
        <p:spPr/>
        <p:txBody>
          <a:bodyPr/>
          <a:lstStyle/>
          <a:p>
            <a:fld id="{04023E15-B521-487E-A8BF-802BA0A0A7B8}" type="slidenum">
              <a:rPr lang="en-US" smtClean="0"/>
              <a:t>11</a:t>
            </a:fld>
            <a:endParaRPr lang="en-US"/>
          </a:p>
        </p:txBody>
      </p:sp>
    </p:spTree>
    <p:extLst>
      <p:ext uri="{BB962C8B-B14F-4D97-AF65-F5344CB8AC3E}">
        <p14:creationId xmlns:p14="http://schemas.microsoft.com/office/powerpoint/2010/main" val="25703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component of the state assessment and accountability system is public reporting of student data and non-academic indicators. </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80969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326FC-98B6-52EB-0BE2-54ECDDFE2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CA1F1-A17C-FA13-860F-1C04C96C7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99597-C4AC-740F-C96C-D430993E4DF3}"/>
              </a:ext>
            </a:extLst>
          </p:cNvPr>
          <p:cNvSpPr>
            <a:spLocks noGrp="1"/>
          </p:cNvSpPr>
          <p:nvPr>
            <p:ph type="body" idx="1"/>
          </p:nvPr>
        </p:nvSpPr>
        <p:spPr/>
        <p:txBody>
          <a:bodyPr/>
          <a:lstStyle/>
          <a:p>
            <a:r>
              <a:rPr lang="en-US"/>
              <a:t>Aggregated student data and accountability indicators are reported publicly for schools and districts. Local districts shall be responsible for submitting this data as accurately as possible and are responsible for informing KDE of any known errors in the data reported.  Reporting of incorrect data for the purpose of inaccurately affecting public reports shall be considered a violation of this Administration Code and shall be treated as described of this document.</a:t>
            </a:r>
          </a:p>
          <a:p>
            <a:endParaRPr lang="en-US"/>
          </a:p>
          <a:p>
            <a:r>
              <a:rPr lang="en-US"/>
              <a:t>During an embargo, authorized district and school staff may discuss assessment data internally with school and district personnel after signing a nondisclosure agreement; however, data cannot be shared in public meetings or by the media until public release. This is to protect the confidentiality and privacy of individual student data and the security of the summary data and reports. Releasing embargoed data without the consent of KDE shall be considered a violation of this regulation. </a:t>
            </a:r>
            <a:endParaRPr lang="en-US">
              <a:ea typeface="Calibri"/>
              <a:cs typeface="Calibri"/>
            </a:endParaRPr>
          </a:p>
        </p:txBody>
      </p:sp>
      <p:sp>
        <p:nvSpPr>
          <p:cNvPr id="4" name="Slide Number Placeholder 3">
            <a:extLst>
              <a:ext uri="{FF2B5EF4-FFF2-40B4-BE49-F238E27FC236}">
                <a16:creationId xmlns:a16="http://schemas.microsoft.com/office/drawing/2014/main" id="{47458AE6-734A-8C7D-AED4-111E734E152C}"/>
              </a:ext>
            </a:extLst>
          </p:cNvPr>
          <p:cNvSpPr>
            <a:spLocks noGrp="1"/>
          </p:cNvSpPr>
          <p:nvPr>
            <p:ph type="sldNum" sz="quarter" idx="5"/>
          </p:nvPr>
        </p:nvSpPr>
        <p:spPr/>
        <p:txBody>
          <a:bodyPr/>
          <a:lstStyle/>
          <a:p>
            <a:fld id="{04023E15-B521-487E-A8BF-802BA0A0A7B8}" type="slidenum">
              <a:rPr lang="en-US" smtClean="0"/>
              <a:t>13</a:t>
            </a:fld>
            <a:endParaRPr lang="en-US"/>
          </a:p>
        </p:txBody>
      </p:sp>
    </p:spTree>
    <p:extLst>
      <p:ext uri="{BB962C8B-B14F-4D97-AF65-F5344CB8AC3E}">
        <p14:creationId xmlns:p14="http://schemas.microsoft.com/office/powerpoint/2010/main" val="67563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FA58A-6B2C-06D4-118B-E966B5135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2C12D-336E-BFF4-19F8-793B482BA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604B6-6F04-E816-8F67-879AF0907EB3}"/>
              </a:ext>
            </a:extLst>
          </p:cNvPr>
          <p:cNvSpPr>
            <a:spLocks noGrp="1"/>
          </p:cNvSpPr>
          <p:nvPr>
            <p:ph type="body" idx="1"/>
          </p:nvPr>
        </p:nvSpPr>
        <p:spPr/>
        <p:txBody>
          <a:bodyPr/>
          <a:lstStyle/>
          <a:p>
            <a:r>
              <a:rPr lang="en-US" sz="1200" kern="1200">
                <a:solidFill>
                  <a:schemeClr val="tx1"/>
                </a:solidFill>
                <a:effectLst/>
                <a:latin typeface="+mn-lt"/>
                <a:ea typeface="+mn-ea"/>
                <a:cs typeface="+mn-cs"/>
              </a:rPr>
              <a:t>It’s time for our fifth and final Check for Understanding. I’ll give you a couple of minutes to read through these Yes or No questions, then we will discuss the answers.</a:t>
            </a:r>
          </a:p>
          <a:p>
            <a:endParaRPr lang="en-US" sz="1200" kern="1200">
              <a:solidFill>
                <a:schemeClr val="tx1"/>
              </a:solidFill>
              <a:effectLst/>
              <a:latin typeface="+mn-lt"/>
              <a:ea typeface="+mn-ea"/>
              <a:cs typeface="+mn-cs"/>
            </a:endParaRPr>
          </a:p>
          <a:p>
            <a:pPr lvl="0"/>
            <a:r>
              <a:rPr lang="en-US" sz="1200">
                <a:solidFill>
                  <a:schemeClr val="tx2"/>
                </a:solidFill>
              </a:rPr>
              <a:t>1. If you have a concern about a test item, is it acceptable to summarize the question when reporting to administration?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You may never reproduce a test item in any way, in whole, in part, or in summary. Please refer to the process outlined in slide 46-47. </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a:solidFill>
                  <a:schemeClr val="tx2"/>
                </a:solidFill>
              </a:rPr>
              <a:t>2. Are DACs expected to make determinations about what constitutes a testing allegation?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All potential testing allegations must be reported. (p. 17)</a:t>
            </a:r>
          </a:p>
          <a:p>
            <a:endParaRPr lang="en-US" sz="1200" kern="1200">
              <a:solidFill>
                <a:schemeClr val="tx1"/>
              </a:solidFill>
              <a:effectLst/>
              <a:latin typeface="+mn-lt"/>
              <a:ea typeface="+mn-ea"/>
              <a:cs typeface="+mn-cs"/>
            </a:endParaRPr>
          </a:p>
          <a:p>
            <a:r>
              <a:rPr lang="en-US" sz="1200">
                <a:solidFill>
                  <a:schemeClr val="tx2"/>
                </a:solidFill>
              </a:rPr>
              <a:t>3. Is it acceptable for a parent to review a test item at the district central office if they request?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a:t>
            </a:r>
            <a:r>
              <a:rPr lang="en-US"/>
              <a:t>Local districts should never allow the review of secure materials. (p. 18)</a:t>
            </a:r>
          </a:p>
          <a:p>
            <a:endParaRPr lang="en-US" sz="1200" kern="1200">
              <a:solidFill>
                <a:schemeClr val="tx1"/>
              </a:solidFill>
              <a:effectLst/>
              <a:latin typeface="+mn-lt"/>
              <a:ea typeface="+mn-ea"/>
              <a:cs typeface="+mn-cs"/>
            </a:endParaRPr>
          </a:p>
          <a:p>
            <a:r>
              <a:rPr lang="en-US" sz="1200">
                <a:solidFill>
                  <a:schemeClr val="tx2"/>
                </a:solidFill>
              </a:rPr>
              <a:t>4. Is it acceptable for authorized staff </a:t>
            </a:r>
            <a:r>
              <a:rPr lang="en-US" sz="1200" b="1">
                <a:solidFill>
                  <a:schemeClr val="tx2"/>
                </a:solidFill>
              </a:rPr>
              <a:t>only</a:t>
            </a:r>
            <a:r>
              <a:rPr lang="en-US" sz="1200">
                <a:solidFill>
                  <a:schemeClr val="tx2"/>
                </a:solidFill>
              </a:rPr>
              <a:t> to view and discuss assessment data during the embargo period after signing a nondisclosure?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(YES) </a:t>
            </a:r>
            <a:r>
              <a:rPr lang="en-US"/>
              <a:t>During an embargo, authorized district and school staff may discuss assessment data internally after signing a nondisclosure agreement; however, data cannot be shared in public meetings or by the media until public release. (p. 19)</a:t>
            </a:r>
            <a:endParaRPr lang="en-US">
              <a:cs typeface="Calibri"/>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03D804CB-4378-EE4B-5D11-231FC2A9340A}"/>
              </a:ext>
            </a:extLst>
          </p:cNvPr>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2399685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a:defRPr/>
            </a:pPr>
            <a:r>
              <a:rPr lang="en-US" dirty="0"/>
              <a:t>This concludes Module 5. Remember, you should complete all 5 modules in order to complete the entire regulation training. </a:t>
            </a:r>
            <a:endParaRPr lang="en-US" dirty="0">
              <a:ea typeface="Calibri"/>
              <a:cs typeface="Calibri"/>
            </a:endParaRPr>
          </a:p>
          <a:p>
            <a:pPr>
              <a:defRPr/>
            </a:pPr>
            <a:endParaRPr lang="en-US" dirty="0"/>
          </a:p>
          <a:p>
            <a:pPr>
              <a:defRPr/>
            </a:pPr>
            <a:r>
              <a:rPr lang="en-US" dirty="0"/>
              <a:t>If you have questions, please contact KDE DAC Information, dacinfo@education.ky.gov, or call 502-564-4394.</a:t>
            </a:r>
            <a:r>
              <a:rPr lang="en-US" b="0" i="1" kern="1200" dirty="0">
                <a:solidFill>
                  <a:schemeClr val="tx1"/>
                </a:solidFill>
                <a:effectLst/>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a:lnSpc>
                <a:spcPct val="100000"/>
              </a:lnSpc>
              <a:spcBef>
                <a:spcPts val="0"/>
              </a:spcBef>
              <a:spcAft>
                <a:spcPts val="0"/>
              </a:spcAft>
              <a:buClrTx/>
              <a:buSzTx/>
              <a:buFontTx/>
              <a:buNone/>
              <a:tabLst/>
              <a:defRPr/>
            </a:pPr>
            <a:endParaRPr lang="en-US" i="1"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336706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759A-C6C9-06E0-B19F-187CE86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E7546-909C-76A3-1967-8B8E12A96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74AC6-80C3-5102-3E32-CE6243118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5 will discuss test material concerns and how to report those, test allegations information, reviewing secure test materials, reporting data and indicators, and there will be check for understanding at the end of the module.</a:t>
            </a:r>
            <a:endParaRPr lang="en-US" dirty="0">
              <a:cs typeface="Calibri"/>
            </a:endParaRPr>
          </a:p>
        </p:txBody>
      </p:sp>
      <p:sp>
        <p:nvSpPr>
          <p:cNvPr id="4" name="Slide Number Placeholder 3">
            <a:extLst>
              <a:ext uri="{FF2B5EF4-FFF2-40B4-BE49-F238E27FC236}">
                <a16:creationId xmlns:a16="http://schemas.microsoft.com/office/drawing/2014/main" id="{3BAACCB3-B5F0-BF20-182A-8522A183E7F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38031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times, there may be concerns about errors or appropriateness in content or answer choices in test material. What does the regulation say about reporting test material concerns? </a:t>
            </a:r>
          </a:p>
          <a:p>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12695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824D8-80AE-B677-ED84-ECF42F2DA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25A5F-BA52-5FA4-488C-9B48426F9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8FE86-2ADA-C45F-378C-66357D1244A0}"/>
              </a:ext>
            </a:extLst>
          </p:cNvPr>
          <p:cNvSpPr>
            <a:spLocks noGrp="1"/>
          </p:cNvSpPr>
          <p:nvPr>
            <p:ph type="body" idx="1"/>
          </p:nvPr>
        </p:nvSpPr>
        <p:spPr/>
        <p:txBody>
          <a:bodyPr/>
          <a:lstStyle/>
          <a:p>
            <a:r>
              <a:rPr lang="en-US"/>
              <a:t>If you have a concern regarding an error, content, appropriateness of an item, etc., do not discuss, in any manner, with others.</a:t>
            </a:r>
          </a:p>
          <a:p>
            <a:endParaRPr lang="en-US"/>
          </a:p>
          <a:p>
            <a:r>
              <a:rPr lang="en-US"/>
              <a:t>To report the concern, complete the following steps: </a:t>
            </a:r>
          </a:p>
          <a:p>
            <a:pPr marL="228600" indent="-228600">
              <a:buAutoNum type="arabicPeriod"/>
            </a:pPr>
            <a:r>
              <a:rPr lang="en-US"/>
              <a:t>Do not reproduce the test item in any way (photocopying, photographing, handwriting, typing, scanning or e-mailing the question in whole, in part or paraphrasing in any way. </a:t>
            </a:r>
          </a:p>
          <a:p>
            <a:pPr marL="228600" indent="-228600">
              <a:buAutoNum type="arabicPeriod"/>
            </a:pPr>
            <a:r>
              <a:rPr lang="en-US"/>
              <a:t>Identify the location of the error (grade level, subject area, test form identification, item number, and page number (if applicable). </a:t>
            </a:r>
          </a:p>
          <a:p>
            <a:pPr marL="228600" indent="-228600">
              <a:buAutoNum type="arabicPeriod"/>
            </a:pPr>
            <a:r>
              <a:rPr lang="en-US"/>
              <a:t>Summarize the error in general. The summary shall not unduly compromise the security of the assessment by revealing the content of the item. </a:t>
            </a:r>
          </a:p>
          <a:p>
            <a:pPr marL="228600" indent="-228600">
              <a:buAutoNum type="arabicPeriod"/>
            </a:pPr>
            <a:r>
              <a:rPr lang="en-US"/>
              <a:t>Notify the local DAC who shall then contact KDE, Office of Assessment and Accountability and forward any requested documentation. </a:t>
            </a:r>
            <a:endParaRPr lang="en-US">
              <a:cs typeface="Calibri"/>
            </a:endParaRPr>
          </a:p>
        </p:txBody>
      </p:sp>
      <p:sp>
        <p:nvSpPr>
          <p:cNvPr id="4" name="Slide Number Placeholder 3">
            <a:extLst>
              <a:ext uri="{FF2B5EF4-FFF2-40B4-BE49-F238E27FC236}">
                <a16:creationId xmlns:a16="http://schemas.microsoft.com/office/drawing/2014/main" id="{9847D302-0389-EE3F-E73B-3A42BE2D741B}"/>
              </a:ext>
            </a:extLst>
          </p:cNvPr>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296039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AB311-8F8D-A30B-46A5-798BAC882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30EB8-DA25-151B-D548-3AEC90004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86233-A5CB-FD32-6571-8D6309993605}"/>
              </a:ext>
            </a:extLst>
          </p:cNvPr>
          <p:cNvSpPr>
            <a:spLocks noGrp="1"/>
          </p:cNvSpPr>
          <p:nvPr>
            <p:ph type="body" idx="1"/>
          </p:nvPr>
        </p:nvSpPr>
        <p:spPr/>
        <p:txBody>
          <a:bodyPr/>
          <a:lstStyle/>
          <a:p>
            <a:r>
              <a:rPr lang="en-US"/>
              <a:t>Here is an example of an appropriate report of a concern regarding secure test materials. It includes all of the information needed to find the item in question without compromising test security. There is nothing in this report that would indicate any content or secure material. The reported material should not be discussed with anyone during or after the test session aside from making the report to the BAC or DAC.</a:t>
            </a:r>
          </a:p>
        </p:txBody>
      </p:sp>
      <p:sp>
        <p:nvSpPr>
          <p:cNvPr id="4" name="Slide Number Placeholder 3">
            <a:extLst>
              <a:ext uri="{FF2B5EF4-FFF2-40B4-BE49-F238E27FC236}">
                <a16:creationId xmlns:a16="http://schemas.microsoft.com/office/drawing/2014/main" id="{C6E72313-BA88-4827-976A-291851EB03F0}"/>
              </a:ext>
            </a:extLst>
          </p:cNvPr>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49292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much as we try to have a perfect test administration, testing allegations can occur. </a:t>
            </a:r>
          </a:p>
          <a:p>
            <a:endParaRPr lang="en-US"/>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402969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potential testing violations of the Administration Code regulation, Inclusion of Special Populations regulation, or TAM, must be reported as allegations to KDE for investigation. </a:t>
            </a:r>
          </a:p>
          <a:p>
            <a:endParaRPr lang="en-US"/>
          </a:p>
          <a:p>
            <a:r>
              <a:rPr lang="en-US"/>
              <a:t>Anyone may report allegations by notifying school, district staff or directly to KDE. Allegations can be reported anonymously through phone calls or emails. The reported information must be sufficient to warrant an investigation. Reports lacking enough information are stalled and cannot be followed up with an investigation.</a:t>
            </a:r>
            <a:r>
              <a:rPr lang="en-US" i="1"/>
              <a:t> </a:t>
            </a:r>
            <a:r>
              <a:rPr lang="en-US"/>
              <a:t>  </a:t>
            </a:r>
            <a:endParaRPr lang="en-US">
              <a:ea typeface="Calibri"/>
              <a:cs typeface="Calibri"/>
            </a:endParaRPr>
          </a:p>
          <a:p>
            <a:r>
              <a:rPr lang="en-US"/>
              <a:t>  </a:t>
            </a:r>
          </a:p>
          <a:p>
            <a:r>
              <a:rPr lang="en-US"/>
              <a:t>Allegations are investigated by KDE staff. The investigations require documentation of the incident to be submitted and can include school visits and interviews with those involved. Once the investigation is complete, the Testing Allegations Coordinator reports findings and makes recommendations to the Commissioner. The recommendations from KDE do not include disciplinary action; however, the violation may be referred to EPSB. The Commissioner will then communicate with the district Superintendent who will apply the recommendations including any locally determined disciplinary action. </a:t>
            </a:r>
          </a:p>
          <a:p>
            <a:endParaRPr lang="en-US"/>
          </a:p>
          <a:p>
            <a:r>
              <a:rPr lang="en-US"/>
              <a:t>The impact of allegation reporting on student scores varies by assessment type and outcome of the investigation. Some assessment vendors may choose to withhold, invalidate, or lower student scores based on the nature of the confirmed issue (such as plagiarism). Other assessments may not impact the individual student score but may adjust a school or district’s accountability reporting. In addition, KDE may require schools with serious test security issues, as determined during the allegation process, to follow specific testing guidelines (e.g., two-person control of secure test materials, additional monitoring, etc.) during future test administration. </a:t>
            </a:r>
          </a:p>
          <a:p>
            <a:endParaRPr lang="en-US"/>
          </a:p>
          <a:p>
            <a:r>
              <a:rPr lang="en-US"/>
              <a:t>If a school or district’s accountability classification is impacted, they may challenge that action via the appeal process described in 703 KAR 5:240, Accountability Administrative Procedures and Guidelines. </a:t>
            </a:r>
          </a:p>
          <a:p>
            <a:r>
              <a:rPr lang="en-US"/>
              <a:t>     </a:t>
            </a:r>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a:effectLst/>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164761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examples of how allegations can be categorized and some examples. Please note that these examples are not an exhaustive list. Note how these align with other examples given previously in the Allegation Prevention/Best Practice slides throughout the training.</a:t>
            </a:r>
          </a:p>
        </p:txBody>
      </p:sp>
      <p:sp>
        <p:nvSpPr>
          <p:cNvPr id="4" name="Slide Number Placeholder 3"/>
          <p:cNvSpPr>
            <a:spLocks noGrp="1"/>
          </p:cNvSpPr>
          <p:nvPr>
            <p:ph type="sldNum" sz="quarter" idx="5"/>
          </p:nvPr>
        </p:nvSpPr>
        <p:spPr/>
        <p:txBody>
          <a:bodyPr/>
          <a:lstStyle/>
          <a:p>
            <a:fld id="{04023E15-B521-487E-A8BF-802BA0A0A7B8}" type="slidenum">
              <a:rPr lang="en-US" smtClean="0"/>
              <a:t>8</a:t>
            </a:fld>
            <a:endParaRPr lang="en-US"/>
          </a:p>
        </p:txBody>
      </p:sp>
    </p:spTree>
    <p:extLst>
      <p:ext uri="{BB962C8B-B14F-4D97-AF65-F5344CB8AC3E}">
        <p14:creationId xmlns:p14="http://schemas.microsoft.com/office/powerpoint/2010/main" val="274113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allegation examples here discuss issues related to testing order, test time, accommodations for special populations, and other allegations related to test prep, training issues, or security breaches.</a:t>
            </a:r>
          </a:p>
        </p:txBody>
      </p:sp>
      <p:sp>
        <p:nvSpPr>
          <p:cNvPr id="4" name="Slide Number Placeholder 3"/>
          <p:cNvSpPr>
            <a:spLocks noGrp="1"/>
          </p:cNvSpPr>
          <p:nvPr>
            <p:ph type="sldNum" sz="quarter" idx="5"/>
          </p:nvPr>
        </p:nvSpPr>
        <p:spPr/>
        <p:txBody>
          <a:bodyPr/>
          <a:lstStyle/>
          <a:p>
            <a:fld id="{04023E15-B521-487E-A8BF-802BA0A0A7B8}" type="slidenum">
              <a:rPr lang="en-US" smtClean="0"/>
              <a:t>9</a:t>
            </a:fld>
            <a:endParaRPr lang="en-US"/>
          </a:p>
        </p:txBody>
      </p:sp>
    </p:spTree>
    <p:extLst>
      <p:ext uri="{BB962C8B-B14F-4D97-AF65-F5344CB8AC3E}">
        <p14:creationId xmlns:p14="http://schemas.microsoft.com/office/powerpoint/2010/main" val="2990796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093429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211241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056032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14923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851080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226022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74490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endParaRPr lang="en-US"/>
          </a:p>
        </p:txBody>
      </p:sp>
    </p:spTree>
    <p:extLst>
      <p:ext uri="{BB962C8B-B14F-4D97-AF65-F5344CB8AC3E}">
        <p14:creationId xmlns:p14="http://schemas.microsoft.com/office/powerpoint/2010/main" val="191390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5505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3" r:id="rId13"/>
    <p:sldLayoutId id="2147483664" r:id="rId14"/>
    <p:sldLayoutId id="2147483666" r:id="rId15"/>
    <p:sldLayoutId id="2147483669" r:id="rId16"/>
    <p:sldLayoutId id="2147483672" r:id="rId17"/>
    <p:sldLayoutId id="2147483673" r:id="rId18"/>
    <p:sldLayoutId id="2147483674" r:id="rId19"/>
    <p:sldLayoutId id="2147483678" r:id="rId20"/>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310718" y="1709738"/>
            <a:ext cx="11036732" cy="2453889"/>
          </a:xfrm>
        </p:spPr>
        <p:txBody>
          <a:bodyPr>
            <a:normAutofit/>
          </a:bodyPr>
          <a:lstStyle/>
          <a:p>
            <a:r>
              <a:rPr lang="en-US" sz="4800">
                <a:solidFill>
                  <a:srgbClr val="008080"/>
                </a:solidFill>
              </a:rPr>
              <a:t>Review of Secure Assessment Components</a:t>
            </a:r>
          </a:p>
        </p:txBody>
      </p:sp>
    </p:spTree>
    <p:extLst>
      <p:ext uri="{BB962C8B-B14F-4D97-AF65-F5344CB8AC3E}">
        <p14:creationId xmlns:p14="http://schemas.microsoft.com/office/powerpoint/2010/main" val="190656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526AD-A98E-4A6A-F0E9-9E362627D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A0A9D-EC20-2678-B55E-A23E2B94179A}"/>
              </a:ext>
            </a:extLst>
          </p:cNvPr>
          <p:cNvSpPr>
            <a:spLocks noGrp="1"/>
          </p:cNvSpPr>
          <p:nvPr>
            <p:ph type="title"/>
          </p:nvPr>
        </p:nvSpPr>
        <p:spPr>
          <a:xfrm>
            <a:off x="366988" y="199782"/>
            <a:ext cx="11175438" cy="1052547"/>
          </a:xfrm>
        </p:spPr>
        <p:txBody>
          <a:bodyPr>
            <a:normAutofit fontScale="90000"/>
          </a:bodyPr>
          <a:lstStyle/>
          <a:p>
            <a:r>
              <a:rPr lang="en-US"/>
              <a:t>Outside Review of Secure Test Components </a:t>
            </a:r>
            <a:r>
              <a:rPr lang="en-US" baseline="-25000"/>
              <a:t>p.18-19</a:t>
            </a:r>
            <a:endParaRPr lang="en-US"/>
          </a:p>
        </p:txBody>
      </p:sp>
      <p:sp>
        <p:nvSpPr>
          <p:cNvPr id="3" name="Content Placeholder 2">
            <a:extLst>
              <a:ext uri="{FF2B5EF4-FFF2-40B4-BE49-F238E27FC236}">
                <a16:creationId xmlns:a16="http://schemas.microsoft.com/office/drawing/2014/main" id="{461F8855-8C93-9DC7-B8CF-3812464D2C25}"/>
              </a:ext>
            </a:extLst>
          </p:cNvPr>
          <p:cNvSpPr>
            <a:spLocks noGrp="1"/>
          </p:cNvSpPr>
          <p:nvPr>
            <p:ph idx="1"/>
          </p:nvPr>
        </p:nvSpPr>
        <p:spPr>
          <a:xfrm>
            <a:off x="202095" y="1470993"/>
            <a:ext cx="11175437" cy="4134678"/>
          </a:xfrm>
        </p:spPr>
        <p:txBody>
          <a:bodyPr>
            <a:normAutofit/>
          </a:bodyPr>
          <a:lstStyle/>
          <a:p>
            <a:r>
              <a:rPr lang="en-US"/>
              <a:t>Local districts shall not allow reviews of secure materials.</a:t>
            </a:r>
          </a:p>
          <a:p>
            <a:r>
              <a:rPr lang="en-US"/>
              <a:t>Parents or others who wish to review secure test components can request a time to review materials at the KDE offices in Frankfort.</a:t>
            </a:r>
          </a:p>
          <a:p>
            <a:r>
              <a:rPr lang="en-US"/>
              <a:t>KDE may permit this review, based on the availability of appropriate staff to supervise the review activities and on the condition that the reviewer signs a nondisclosure form before reviewing test materials. </a:t>
            </a:r>
          </a:p>
        </p:txBody>
      </p:sp>
    </p:spTree>
    <p:extLst>
      <p:ext uri="{BB962C8B-B14F-4D97-AF65-F5344CB8AC3E}">
        <p14:creationId xmlns:p14="http://schemas.microsoft.com/office/powerpoint/2010/main" val="280896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474" y="1709739"/>
            <a:ext cx="11018976" cy="2551544"/>
          </a:xfrm>
        </p:spPr>
        <p:txBody>
          <a:bodyPr>
            <a:normAutofit/>
          </a:bodyPr>
          <a:lstStyle/>
          <a:p>
            <a:r>
              <a:rPr lang="en-US" sz="4800">
                <a:solidFill>
                  <a:srgbClr val="008080"/>
                </a:solidFill>
              </a:rPr>
              <a:t>Proper Reporting of Student Data and Nonacademic Indicators</a:t>
            </a:r>
          </a:p>
        </p:txBody>
      </p:sp>
    </p:spTree>
    <p:extLst>
      <p:ext uri="{BB962C8B-B14F-4D97-AF65-F5344CB8AC3E}">
        <p14:creationId xmlns:p14="http://schemas.microsoft.com/office/powerpoint/2010/main" val="108995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90620-47DB-8E6E-A47E-98EEAE491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EB2BA-90C0-9CEB-4B8D-523B7B9360A1}"/>
              </a:ext>
            </a:extLst>
          </p:cNvPr>
          <p:cNvSpPr>
            <a:spLocks noGrp="1"/>
          </p:cNvSpPr>
          <p:nvPr>
            <p:ph type="title"/>
          </p:nvPr>
        </p:nvSpPr>
        <p:spPr>
          <a:xfrm>
            <a:off x="366988" y="199782"/>
            <a:ext cx="11175438" cy="1052547"/>
          </a:xfrm>
        </p:spPr>
        <p:txBody>
          <a:bodyPr>
            <a:normAutofit/>
          </a:bodyPr>
          <a:lstStyle/>
          <a:p>
            <a:r>
              <a:rPr lang="en-US"/>
              <a:t>Reporting Student Data and Indicators </a:t>
            </a:r>
            <a:r>
              <a:rPr lang="en-US" baseline="-25000"/>
              <a:t>p.19</a:t>
            </a:r>
            <a:endParaRPr lang="en-US"/>
          </a:p>
        </p:txBody>
      </p:sp>
      <p:sp>
        <p:nvSpPr>
          <p:cNvPr id="3" name="Content Placeholder 2">
            <a:extLst>
              <a:ext uri="{FF2B5EF4-FFF2-40B4-BE49-F238E27FC236}">
                <a16:creationId xmlns:a16="http://schemas.microsoft.com/office/drawing/2014/main" id="{36256E7B-B037-65C2-D10E-1C4F246E98AD}"/>
              </a:ext>
            </a:extLst>
          </p:cNvPr>
          <p:cNvSpPr>
            <a:spLocks noGrp="1"/>
          </p:cNvSpPr>
          <p:nvPr>
            <p:ph idx="1"/>
          </p:nvPr>
        </p:nvSpPr>
        <p:spPr>
          <a:xfrm>
            <a:off x="366988" y="1361661"/>
            <a:ext cx="11175437" cy="4134678"/>
          </a:xfrm>
        </p:spPr>
        <p:txBody>
          <a:bodyPr>
            <a:normAutofit/>
          </a:bodyPr>
          <a:lstStyle/>
          <a:p>
            <a:r>
              <a:rPr lang="en-US"/>
              <a:t>Local districts are responsible for accurately submitting student data and nonacademic indicators and must inform KDE of any known errors in reported data.</a:t>
            </a:r>
          </a:p>
          <a:p>
            <a:r>
              <a:rPr lang="en-US"/>
              <a:t>Inaccurately reporting data for the purpose of affecting public reports is a violation of the Administration Code.</a:t>
            </a:r>
          </a:p>
          <a:p>
            <a:r>
              <a:rPr lang="en-US"/>
              <a:t>Releasing embargoed data prior to public release without the consent of KDE is also a violation of the Administration Code.</a:t>
            </a:r>
          </a:p>
        </p:txBody>
      </p:sp>
    </p:spTree>
    <p:extLst>
      <p:ext uri="{BB962C8B-B14F-4D97-AF65-F5344CB8AC3E}">
        <p14:creationId xmlns:p14="http://schemas.microsoft.com/office/powerpoint/2010/main" val="3249179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20A1-E2B6-051F-241F-7BC9642E3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D1815-7161-ACA1-855F-5143A7E90B4C}"/>
              </a:ext>
            </a:extLst>
          </p:cNvPr>
          <p:cNvSpPr>
            <a:spLocks noGrp="1"/>
          </p:cNvSpPr>
          <p:nvPr>
            <p:ph type="title"/>
          </p:nvPr>
        </p:nvSpPr>
        <p:spPr/>
        <p:txBody>
          <a:bodyPr>
            <a:normAutofit/>
          </a:bodyPr>
          <a:lstStyle/>
          <a:p>
            <a:r>
              <a:rPr lang="en-US"/>
              <a:t>Check for Understanding (5)</a:t>
            </a:r>
          </a:p>
        </p:txBody>
      </p:sp>
      <p:sp>
        <p:nvSpPr>
          <p:cNvPr id="5" name="TextBox 4">
            <a:extLst>
              <a:ext uri="{FF2B5EF4-FFF2-40B4-BE49-F238E27FC236}">
                <a16:creationId xmlns:a16="http://schemas.microsoft.com/office/drawing/2014/main" id="{9D6BF844-5048-26D7-735D-239F833B318A}"/>
              </a:ext>
            </a:extLst>
          </p:cNvPr>
          <p:cNvSpPr txBox="1"/>
          <p:nvPr/>
        </p:nvSpPr>
        <p:spPr>
          <a:xfrm>
            <a:off x="551568" y="1028342"/>
            <a:ext cx="8796612" cy="830997"/>
          </a:xfrm>
          <a:prstGeom prst="rect">
            <a:avLst/>
          </a:prstGeom>
          <a:noFill/>
        </p:spPr>
        <p:txBody>
          <a:bodyPr wrap="square">
            <a:spAutoFit/>
          </a:bodyPr>
          <a:lstStyle/>
          <a:p>
            <a:pPr lvl="0"/>
            <a:r>
              <a:rPr lang="en-US" sz="2400">
                <a:solidFill>
                  <a:schemeClr val="tx2"/>
                </a:solidFill>
              </a:rPr>
              <a:t>1. If you have a concern about a test item, is it acceptable to summarize the question when reporting to administration?</a:t>
            </a:r>
          </a:p>
        </p:txBody>
      </p:sp>
      <p:sp>
        <p:nvSpPr>
          <p:cNvPr id="11" name="TextBox 10">
            <a:extLst>
              <a:ext uri="{FF2B5EF4-FFF2-40B4-BE49-F238E27FC236}">
                <a16:creationId xmlns:a16="http://schemas.microsoft.com/office/drawing/2014/main" id="{F3C75B94-8516-BF48-B083-88107289C35A}"/>
              </a:ext>
            </a:extLst>
          </p:cNvPr>
          <p:cNvSpPr txBox="1"/>
          <p:nvPr/>
        </p:nvSpPr>
        <p:spPr>
          <a:xfrm>
            <a:off x="589042" y="2228671"/>
            <a:ext cx="6220918" cy="1200329"/>
          </a:xfrm>
          <a:prstGeom prst="rect">
            <a:avLst/>
          </a:prstGeom>
          <a:noFill/>
        </p:spPr>
        <p:txBody>
          <a:bodyPr wrap="square">
            <a:spAutoFit/>
          </a:bodyPr>
          <a:lstStyle/>
          <a:p>
            <a:r>
              <a:rPr lang="en-US" sz="2400">
                <a:solidFill>
                  <a:schemeClr val="tx2"/>
                </a:solidFill>
              </a:rPr>
              <a:t>2. Are DACs expected to make determinations about what constitutes a reportable testing allegation?</a:t>
            </a:r>
          </a:p>
        </p:txBody>
      </p:sp>
      <p:sp>
        <p:nvSpPr>
          <p:cNvPr id="13" name="TextBox 12">
            <a:extLst>
              <a:ext uri="{FF2B5EF4-FFF2-40B4-BE49-F238E27FC236}">
                <a16:creationId xmlns:a16="http://schemas.microsoft.com/office/drawing/2014/main" id="{925290FB-FE14-1693-F9EC-D2C51F1BC07B}"/>
              </a:ext>
            </a:extLst>
          </p:cNvPr>
          <p:cNvSpPr txBox="1"/>
          <p:nvPr/>
        </p:nvSpPr>
        <p:spPr>
          <a:xfrm>
            <a:off x="589042" y="3527024"/>
            <a:ext cx="7198350" cy="830997"/>
          </a:xfrm>
          <a:prstGeom prst="rect">
            <a:avLst/>
          </a:prstGeom>
          <a:noFill/>
        </p:spPr>
        <p:txBody>
          <a:bodyPr wrap="square">
            <a:spAutoFit/>
          </a:bodyPr>
          <a:lstStyle/>
          <a:p>
            <a:r>
              <a:rPr lang="en-US" sz="2400">
                <a:solidFill>
                  <a:schemeClr val="tx2"/>
                </a:solidFill>
              </a:rPr>
              <a:t>3. Is it acceptable for a parent to review a secure test item at the district central office if they request?</a:t>
            </a:r>
          </a:p>
        </p:txBody>
      </p:sp>
      <p:sp>
        <p:nvSpPr>
          <p:cNvPr id="15" name="TextBox 14">
            <a:extLst>
              <a:ext uri="{FF2B5EF4-FFF2-40B4-BE49-F238E27FC236}">
                <a16:creationId xmlns:a16="http://schemas.microsoft.com/office/drawing/2014/main" id="{D569356E-A25F-7354-A315-190797069BE7}"/>
              </a:ext>
            </a:extLst>
          </p:cNvPr>
          <p:cNvSpPr txBox="1"/>
          <p:nvPr/>
        </p:nvSpPr>
        <p:spPr>
          <a:xfrm>
            <a:off x="589042" y="4629329"/>
            <a:ext cx="6887981" cy="1200329"/>
          </a:xfrm>
          <a:prstGeom prst="rect">
            <a:avLst/>
          </a:prstGeom>
          <a:noFill/>
        </p:spPr>
        <p:txBody>
          <a:bodyPr wrap="square">
            <a:spAutoFit/>
          </a:bodyPr>
          <a:lstStyle/>
          <a:p>
            <a:pPr algn="l">
              <a:spcBef>
                <a:spcPts val="525"/>
              </a:spcBef>
              <a:buFont typeface="+mj-lt"/>
              <a:buAutoNum type="arabicPeriod" startAt="4"/>
            </a:pPr>
            <a:r>
              <a:rPr lang="en-US" sz="2400" b="0" i="0">
                <a:effectLst/>
              </a:rPr>
              <a:t>Can </a:t>
            </a:r>
            <a:r>
              <a:rPr lang="en-US" sz="2400" b="1" i="0">
                <a:effectLst/>
              </a:rPr>
              <a:t>only </a:t>
            </a:r>
            <a:r>
              <a:rPr lang="en-US" sz="2400" b="0" i="0">
                <a:effectLst/>
              </a:rPr>
              <a:t>authorized staff review and discuss assessment data during the embargo period after signing a nondisclosure?</a:t>
            </a:r>
          </a:p>
        </p:txBody>
      </p:sp>
    </p:spTree>
    <p:extLst>
      <p:ext uri="{BB962C8B-B14F-4D97-AF65-F5344CB8AC3E}">
        <p14:creationId xmlns:p14="http://schemas.microsoft.com/office/powerpoint/2010/main" val="356708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1107711" cy="1325563"/>
          </a:xfrm>
        </p:spPr>
        <p:txBody>
          <a:bodyPr>
            <a:noAutofit/>
          </a:bodyPr>
          <a:lstStyle/>
          <a:p>
            <a:r>
              <a:rPr lang="en-US"/>
              <a:t>Division of Assessment and Accountability Support</a:t>
            </a: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extLst>
              <p:ext uri="{D42A27DB-BD31-4B8C-83A1-F6EECF244321}">
                <p14:modId xmlns:p14="http://schemas.microsoft.com/office/powerpoint/2010/main" val="535242367"/>
              </p:ext>
            </p:extLst>
          </p:nvPr>
        </p:nvGraphicFramePr>
        <p:xfrm>
          <a:off x="0" y="1582508"/>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82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DAF-7194-0F97-D494-4ED4F1989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4720F-4E21-922D-F092-F84342081FE6}"/>
              </a:ext>
            </a:extLst>
          </p:cNvPr>
          <p:cNvSpPr>
            <a:spLocks noGrp="1"/>
          </p:cNvSpPr>
          <p:nvPr>
            <p:ph type="title"/>
          </p:nvPr>
        </p:nvSpPr>
        <p:spPr>
          <a:xfrm>
            <a:off x="186432" y="138554"/>
            <a:ext cx="11437495" cy="978915"/>
          </a:xfrm>
        </p:spPr>
        <p:txBody>
          <a:bodyPr anchor="ctr">
            <a:normAutofit/>
          </a:bodyPr>
          <a:lstStyle/>
          <a:p>
            <a:r>
              <a:rPr lang="en-US" dirty="0"/>
              <a:t>Module 5</a:t>
            </a:r>
            <a:endParaRPr lang="en-US" sz="4100" dirty="0"/>
          </a:p>
        </p:txBody>
      </p:sp>
      <p:sp>
        <p:nvSpPr>
          <p:cNvPr id="6" name="Text Placeholder 5">
            <a:extLst>
              <a:ext uri="{FF2B5EF4-FFF2-40B4-BE49-F238E27FC236}">
                <a16:creationId xmlns:a16="http://schemas.microsoft.com/office/drawing/2014/main" id="{3DCC6E94-F52F-883C-E0B7-26EE1B5474DF}"/>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dirty="0"/>
              <a:t>Test Material Concerns</a:t>
            </a:r>
          </a:p>
          <a:p>
            <a:pPr marL="457200" indent="-457200">
              <a:buFont typeface="Wingdings" panose="05000000000000000000" pitchFamily="2" charset="2"/>
              <a:buChar char="Ø"/>
            </a:pPr>
            <a:r>
              <a:rPr lang="en-US" dirty="0"/>
              <a:t>Test Allegations</a:t>
            </a:r>
          </a:p>
          <a:p>
            <a:pPr marL="457200" indent="-457200">
              <a:buFont typeface="Wingdings" panose="05000000000000000000" pitchFamily="2" charset="2"/>
              <a:buChar char="Ø"/>
            </a:pPr>
            <a:r>
              <a:rPr lang="en-US" dirty="0"/>
              <a:t>Review of Secure Test Materials</a:t>
            </a:r>
          </a:p>
          <a:p>
            <a:pPr marL="457200" indent="-457200">
              <a:buFont typeface="Wingdings" panose="05000000000000000000" pitchFamily="2" charset="2"/>
              <a:buChar char="Ø"/>
            </a:pPr>
            <a:r>
              <a:rPr lang="en-US" dirty="0"/>
              <a:t>Reporting Data and Indicators</a:t>
            </a:r>
          </a:p>
          <a:p>
            <a:pPr marL="457200" indent="-457200">
              <a:buFont typeface="Wingdings" panose="05000000000000000000" pitchFamily="2" charset="2"/>
              <a:buChar char="Ø"/>
            </a:pPr>
            <a:r>
              <a:rPr lang="en-US" dirty="0"/>
              <a:t>Check for Understanding 5</a:t>
            </a:r>
          </a:p>
        </p:txBody>
      </p:sp>
    </p:spTree>
    <p:extLst>
      <p:ext uri="{BB962C8B-B14F-4D97-AF65-F5344CB8AC3E}">
        <p14:creationId xmlns:p14="http://schemas.microsoft.com/office/powerpoint/2010/main" val="4784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428760" y="1611296"/>
            <a:ext cx="8596668" cy="2277123"/>
          </a:xfrm>
        </p:spPr>
        <p:txBody>
          <a:bodyPr>
            <a:normAutofit/>
          </a:bodyPr>
          <a:lstStyle/>
          <a:p>
            <a:r>
              <a:rPr lang="en-US" sz="4800">
                <a:solidFill>
                  <a:srgbClr val="009A80"/>
                </a:solidFill>
              </a:rPr>
              <a:t>Test Material Concerns</a:t>
            </a:r>
          </a:p>
        </p:txBody>
      </p:sp>
    </p:spTree>
    <p:extLst>
      <p:ext uri="{BB962C8B-B14F-4D97-AF65-F5344CB8AC3E}">
        <p14:creationId xmlns:p14="http://schemas.microsoft.com/office/powerpoint/2010/main" val="97509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569A-A545-65C4-5679-B58C565CB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B56BB-B447-0E25-B831-38FC733F3160}"/>
              </a:ext>
            </a:extLst>
          </p:cNvPr>
          <p:cNvSpPr>
            <a:spLocks noGrp="1"/>
          </p:cNvSpPr>
          <p:nvPr>
            <p:ph type="title"/>
          </p:nvPr>
        </p:nvSpPr>
        <p:spPr>
          <a:xfrm>
            <a:off x="0" y="59347"/>
            <a:ext cx="12192000" cy="994201"/>
          </a:xfrm>
        </p:spPr>
        <p:txBody>
          <a:bodyPr anchor="ctr">
            <a:noAutofit/>
          </a:bodyPr>
          <a:lstStyle/>
          <a:p>
            <a:r>
              <a:rPr lang="en-US"/>
              <a:t>Reporting Test Material Concerns </a:t>
            </a:r>
            <a:r>
              <a:rPr lang="en-US" baseline="-25000"/>
              <a:t>p.16</a:t>
            </a:r>
          </a:p>
        </p:txBody>
      </p:sp>
      <p:sp>
        <p:nvSpPr>
          <p:cNvPr id="3" name="Text Placeholder 2">
            <a:extLst>
              <a:ext uri="{FF2B5EF4-FFF2-40B4-BE49-F238E27FC236}">
                <a16:creationId xmlns:a16="http://schemas.microsoft.com/office/drawing/2014/main" id="{2E6E7C55-8B93-20EF-EC56-11E139834129}"/>
              </a:ext>
            </a:extLst>
          </p:cNvPr>
          <p:cNvSpPr>
            <a:spLocks noGrp="1"/>
          </p:cNvSpPr>
          <p:nvPr>
            <p:ph type="body" sz="quarter" idx="13"/>
          </p:nvPr>
        </p:nvSpPr>
        <p:spPr>
          <a:xfrm>
            <a:off x="246337" y="978108"/>
            <a:ext cx="11699325" cy="4901784"/>
          </a:xfrm>
        </p:spPr>
        <p:txBody>
          <a:bodyPr>
            <a:normAutofit lnSpcReduction="10000"/>
          </a:bodyPr>
          <a:lstStyle/>
          <a:p>
            <a:pPr marL="0" indent="0">
              <a:buNone/>
            </a:pPr>
            <a:r>
              <a:rPr lang="en-US" i="1"/>
              <a:t>If there is concern regarding a test item, do not discuss, in any manner, with others.</a:t>
            </a:r>
          </a:p>
          <a:p>
            <a:r>
              <a:rPr lang="en-US"/>
              <a:t>To report, complete the following steps:</a:t>
            </a:r>
          </a:p>
          <a:p>
            <a:pPr marL="514350" indent="-514350">
              <a:buAutoNum type="arabicPeriod"/>
            </a:pPr>
            <a:r>
              <a:rPr lang="en-US"/>
              <a:t>Do not reproduce in any way (photographing, writing, typing, etc.) including paraphrasing the question.</a:t>
            </a:r>
          </a:p>
          <a:p>
            <a:pPr marL="514350" indent="-514350">
              <a:buAutoNum type="arabicPeriod"/>
            </a:pPr>
            <a:r>
              <a:rPr lang="en-US"/>
              <a:t>Identify the location of the error- grade, content, test form identification, item number and page number (if applicable).</a:t>
            </a:r>
          </a:p>
          <a:p>
            <a:pPr marL="514350" indent="-514350">
              <a:buAutoNum type="arabicPeriod"/>
            </a:pPr>
            <a:r>
              <a:rPr lang="en-US"/>
              <a:t>Summarize the error in general (e.g., no correct answer choice) and provide the student’s SSID.</a:t>
            </a:r>
          </a:p>
          <a:p>
            <a:pPr marL="514350" indent="-514350">
              <a:buAutoNum type="arabicPeriod"/>
            </a:pPr>
            <a:r>
              <a:rPr lang="en-US"/>
              <a:t>Notify the DAC who shall then contact KDE and forward any requested documentation.</a:t>
            </a:r>
          </a:p>
        </p:txBody>
      </p:sp>
      <p:sp>
        <p:nvSpPr>
          <p:cNvPr id="4" name="Slide Number Placeholder 3" hidden="1">
            <a:extLst>
              <a:ext uri="{FF2B5EF4-FFF2-40B4-BE49-F238E27FC236}">
                <a16:creationId xmlns:a16="http://schemas.microsoft.com/office/drawing/2014/main" id="{FA88803D-1C76-AFA7-4446-5BE7F691B1DF}"/>
              </a:ext>
            </a:extLst>
          </p:cNvPr>
          <p:cNvSpPr>
            <a:spLocks noGrp="1"/>
          </p:cNvSpPr>
          <p:nvPr>
            <p:ph type="sldNum" sz="quarter" idx="4294967295"/>
          </p:nvPr>
        </p:nvSpPr>
        <p:spPr>
          <a:xfrm>
            <a:off x="11509375" y="5868988"/>
            <a:ext cx="682625" cy="365125"/>
          </a:xfrm>
        </p:spPr>
        <p:txBody>
          <a:bodyPr/>
          <a:lstStyle/>
          <a:p>
            <a:pPr>
              <a:spcAft>
                <a:spcPts val="600"/>
              </a:spcAft>
            </a:pPr>
            <a:fld id="{91BD7323-49BF-4C97-8773-5EC64C492009}" type="slidenum">
              <a:rPr lang="en-US" smtClean="0"/>
              <a:pPr>
                <a:spcAft>
                  <a:spcPts val="600"/>
                </a:spcAft>
              </a:pPr>
              <a:t>4</a:t>
            </a:fld>
            <a:endParaRPr lang="en-US"/>
          </a:p>
        </p:txBody>
      </p:sp>
    </p:spTree>
    <p:extLst>
      <p:ext uri="{BB962C8B-B14F-4D97-AF65-F5344CB8AC3E}">
        <p14:creationId xmlns:p14="http://schemas.microsoft.com/office/powerpoint/2010/main" val="142019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E557E-0239-6DE1-CC0B-7CC4365B6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0E772-2612-5AB9-211A-CB35445E3FF8}"/>
              </a:ext>
            </a:extLst>
          </p:cNvPr>
          <p:cNvSpPr>
            <a:spLocks noGrp="1"/>
          </p:cNvSpPr>
          <p:nvPr>
            <p:ph type="title"/>
          </p:nvPr>
        </p:nvSpPr>
        <p:spPr>
          <a:xfrm>
            <a:off x="0" y="59347"/>
            <a:ext cx="12192000" cy="994201"/>
          </a:xfrm>
        </p:spPr>
        <p:txBody>
          <a:bodyPr anchor="ctr">
            <a:noAutofit/>
          </a:bodyPr>
          <a:lstStyle/>
          <a:p>
            <a:r>
              <a:rPr lang="en-US"/>
              <a:t>Example of Reported Material Concern</a:t>
            </a:r>
            <a:endParaRPr lang="en-US" baseline="-25000"/>
          </a:p>
        </p:txBody>
      </p:sp>
      <p:sp>
        <p:nvSpPr>
          <p:cNvPr id="3" name="Text Placeholder 2">
            <a:extLst>
              <a:ext uri="{FF2B5EF4-FFF2-40B4-BE49-F238E27FC236}">
                <a16:creationId xmlns:a16="http://schemas.microsoft.com/office/drawing/2014/main" id="{34FF9E69-D698-0774-C1FD-5FCC8322AAC5}"/>
              </a:ext>
            </a:extLst>
          </p:cNvPr>
          <p:cNvSpPr>
            <a:spLocks noGrp="1"/>
          </p:cNvSpPr>
          <p:nvPr>
            <p:ph type="body" sz="quarter" idx="13"/>
          </p:nvPr>
        </p:nvSpPr>
        <p:spPr>
          <a:xfrm>
            <a:off x="246337" y="978108"/>
            <a:ext cx="11699325" cy="4901784"/>
          </a:xfrm>
        </p:spPr>
        <p:txBody>
          <a:bodyPr>
            <a:normAutofit/>
          </a:bodyPr>
          <a:lstStyle/>
          <a:p>
            <a:pPr marL="0" indent="0">
              <a:buNone/>
            </a:pPr>
            <a:r>
              <a:rPr lang="en-US" i="1" u="sng"/>
              <a:t>Material Concern</a:t>
            </a:r>
          </a:p>
          <a:p>
            <a:pPr marL="0" indent="0">
              <a:buNone/>
            </a:pPr>
            <a:r>
              <a:rPr lang="en-US" i="1"/>
              <a:t>Test: </a:t>
            </a:r>
            <a:r>
              <a:rPr lang="en-US"/>
              <a:t>KSA</a:t>
            </a:r>
          </a:p>
          <a:p>
            <a:pPr marL="0" indent="0">
              <a:buNone/>
            </a:pPr>
            <a:r>
              <a:rPr lang="en-US" i="1"/>
              <a:t>Grade: </a:t>
            </a:r>
            <a:r>
              <a:rPr lang="en-US"/>
              <a:t>4</a:t>
            </a:r>
          </a:p>
          <a:p>
            <a:pPr marL="0" indent="0">
              <a:buNone/>
            </a:pPr>
            <a:r>
              <a:rPr lang="en-US" i="1"/>
              <a:t>Content: </a:t>
            </a:r>
            <a:r>
              <a:rPr lang="en-US"/>
              <a:t>Reading</a:t>
            </a:r>
            <a:endParaRPr lang="en-US" i="1"/>
          </a:p>
          <a:p>
            <a:pPr marL="0" indent="0">
              <a:buNone/>
            </a:pPr>
            <a:r>
              <a:rPr lang="en-US" i="1"/>
              <a:t>Form (if known): </a:t>
            </a:r>
            <a:r>
              <a:rPr lang="en-US"/>
              <a:t>3</a:t>
            </a:r>
          </a:p>
          <a:p>
            <a:pPr marL="0" indent="0">
              <a:buNone/>
            </a:pPr>
            <a:r>
              <a:rPr lang="en-US" i="1"/>
              <a:t>Question: </a:t>
            </a:r>
            <a:r>
              <a:rPr lang="en-US"/>
              <a:t>19</a:t>
            </a:r>
          </a:p>
          <a:p>
            <a:pPr marL="0" indent="0">
              <a:buNone/>
            </a:pPr>
            <a:r>
              <a:rPr lang="en-US" i="1"/>
              <a:t>SSID: </a:t>
            </a:r>
            <a:r>
              <a:rPr lang="en-US"/>
              <a:t>7879X89X2</a:t>
            </a:r>
          </a:p>
          <a:p>
            <a:pPr marL="0" indent="0">
              <a:buNone/>
            </a:pPr>
            <a:r>
              <a:rPr lang="en-US" i="1"/>
              <a:t>Concern: </a:t>
            </a:r>
            <a:r>
              <a:rPr lang="en-US"/>
              <a:t>no correct answer choice provided.</a:t>
            </a:r>
          </a:p>
        </p:txBody>
      </p:sp>
      <p:sp>
        <p:nvSpPr>
          <p:cNvPr id="4" name="Slide Number Placeholder 3" hidden="1">
            <a:extLst>
              <a:ext uri="{FF2B5EF4-FFF2-40B4-BE49-F238E27FC236}">
                <a16:creationId xmlns:a16="http://schemas.microsoft.com/office/drawing/2014/main" id="{96CE9A5E-4E81-E76F-42CF-6DE359CF1316}"/>
              </a:ext>
            </a:extLst>
          </p:cNvPr>
          <p:cNvSpPr>
            <a:spLocks noGrp="1"/>
          </p:cNvSpPr>
          <p:nvPr>
            <p:ph type="sldNum" sz="quarter" idx="4294967295"/>
          </p:nvPr>
        </p:nvSpPr>
        <p:spPr>
          <a:xfrm>
            <a:off x="11509375" y="5868988"/>
            <a:ext cx="682625" cy="365125"/>
          </a:xfrm>
        </p:spPr>
        <p:txBody>
          <a:bodyPr/>
          <a:lstStyle/>
          <a:p>
            <a:pPr>
              <a:spcAft>
                <a:spcPts val="600"/>
              </a:spcAft>
            </a:pPr>
            <a:fld id="{91BD7323-49BF-4C97-8773-5EC64C492009}" type="slidenum">
              <a:rPr lang="en-US" smtClean="0"/>
              <a:pPr>
                <a:spcAft>
                  <a:spcPts val="600"/>
                </a:spcAft>
              </a:pPr>
              <a:t>5</a:t>
            </a:fld>
            <a:endParaRPr lang="en-US"/>
          </a:p>
        </p:txBody>
      </p:sp>
    </p:spTree>
    <p:extLst>
      <p:ext uri="{BB962C8B-B14F-4D97-AF65-F5344CB8AC3E}">
        <p14:creationId xmlns:p14="http://schemas.microsoft.com/office/powerpoint/2010/main" val="10600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883" y="1709739"/>
            <a:ext cx="10903567" cy="1719262"/>
          </a:xfrm>
        </p:spPr>
        <p:txBody>
          <a:bodyPr>
            <a:normAutofit/>
          </a:bodyPr>
          <a:lstStyle/>
          <a:p>
            <a:r>
              <a:rPr lang="en-US" sz="4800">
                <a:solidFill>
                  <a:srgbClr val="008080"/>
                </a:solidFill>
              </a:rPr>
              <a:t>Test Allegations</a:t>
            </a:r>
          </a:p>
        </p:txBody>
      </p:sp>
      <p:sp>
        <p:nvSpPr>
          <p:cNvPr id="7" name="Text Placeholder 6"/>
          <p:cNvSpPr>
            <a:spLocks noGrp="1"/>
          </p:cNvSpPr>
          <p:nvPr>
            <p:ph type="body" idx="1"/>
          </p:nvPr>
        </p:nvSpPr>
        <p:spPr>
          <a:xfrm>
            <a:off x="831850" y="3530844"/>
            <a:ext cx="8596668" cy="2125678"/>
          </a:xfrm>
        </p:spPr>
        <p:txBody>
          <a:bodyPr>
            <a:normAutofit/>
          </a:bodyPr>
          <a:lstStyle/>
          <a:p>
            <a:pPr marL="457200" indent="-457200">
              <a:buFont typeface="Wingdings" panose="05000000000000000000" pitchFamily="2" charset="2"/>
              <a:buChar char="Ø"/>
            </a:pPr>
            <a:r>
              <a:rPr lang="en-US" sz="3200"/>
              <a:t>Allegation Process</a:t>
            </a:r>
          </a:p>
          <a:p>
            <a:pPr marL="457200" indent="-457200">
              <a:buFont typeface="Wingdings" panose="05000000000000000000" pitchFamily="2" charset="2"/>
              <a:buChar char="Ø"/>
            </a:pPr>
            <a:r>
              <a:rPr lang="en-US" sz="3200"/>
              <a:t>Allegation Examples</a:t>
            </a:r>
          </a:p>
        </p:txBody>
      </p:sp>
    </p:spTree>
    <p:extLst>
      <p:ext uri="{BB962C8B-B14F-4D97-AF65-F5344CB8AC3E}">
        <p14:creationId xmlns:p14="http://schemas.microsoft.com/office/powerpoint/2010/main" val="125713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8789" y="136682"/>
            <a:ext cx="12372975" cy="660400"/>
          </a:xfrm>
          <a:prstGeom prst="rect">
            <a:avLst/>
          </a:prstGeom>
        </p:spPr>
        <p:txBody>
          <a:bodyPr>
            <a:noAutofit/>
          </a:bodyPr>
          <a:lstStyle/>
          <a:p>
            <a:r>
              <a:rPr lang="en-US"/>
              <a:t>Allegation Process</a:t>
            </a:r>
            <a:r>
              <a:rPr lang="en-US" baseline="-25000"/>
              <a:t> p.17-18</a:t>
            </a:r>
          </a:p>
        </p:txBody>
      </p:sp>
      <p:sp>
        <p:nvSpPr>
          <p:cNvPr id="4" name="TextBox 3">
            <a:extLst>
              <a:ext uri="{FF2B5EF4-FFF2-40B4-BE49-F238E27FC236}">
                <a16:creationId xmlns:a16="http://schemas.microsoft.com/office/drawing/2014/main" id="{CCFA73C4-1271-9F01-8104-60FD128DAFC9}"/>
              </a:ext>
            </a:extLst>
          </p:cNvPr>
          <p:cNvSpPr txBox="1"/>
          <p:nvPr/>
        </p:nvSpPr>
        <p:spPr>
          <a:xfrm>
            <a:off x="178786" y="746453"/>
            <a:ext cx="11558509" cy="461665"/>
          </a:xfrm>
          <a:prstGeom prst="rect">
            <a:avLst/>
          </a:prstGeom>
          <a:noFill/>
        </p:spPr>
        <p:txBody>
          <a:bodyPr wrap="square">
            <a:spAutoFit/>
          </a:bodyPr>
          <a:lstStyle/>
          <a:p>
            <a:r>
              <a:rPr lang="en-US" sz="2400" b="1" i="1"/>
              <a:t>All potential testing violations must be reported as allegations to KDE for investigation</a:t>
            </a:r>
            <a:r>
              <a:rPr lang="en-US" sz="2400"/>
              <a:t>.</a:t>
            </a:r>
          </a:p>
        </p:txBody>
      </p:sp>
      <p:sp>
        <p:nvSpPr>
          <p:cNvPr id="7" name="TextBox 6">
            <a:extLst>
              <a:ext uri="{FF2B5EF4-FFF2-40B4-BE49-F238E27FC236}">
                <a16:creationId xmlns:a16="http://schemas.microsoft.com/office/drawing/2014/main" id="{16EC647B-FCA0-A562-06AF-8DBEFBFA7930}"/>
              </a:ext>
            </a:extLst>
          </p:cNvPr>
          <p:cNvSpPr txBox="1"/>
          <p:nvPr/>
        </p:nvSpPr>
        <p:spPr>
          <a:xfrm>
            <a:off x="178785" y="1242667"/>
            <a:ext cx="11558509" cy="4524315"/>
          </a:xfrm>
          <a:prstGeom prst="rect">
            <a:avLst/>
          </a:prstGeom>
          <a:noFill/>
        </p:spPr>
        <p:txBody>
          <a:bodyPr wrap="square">
            <a:spAutoFit/>
          </a:bodyPr>
          <a:lstStyle/>
          <a:p>
            <a:pPr marL="457200" indent="-457200">
              <a:buAutoNum type="arabicPeriod"/>
            </a:pPr>
            <a:r>
              <a:rPr lang="en-US" sz="2400"/>
              <a:t>The DAC will report the allegation to the Testing Allegations Coordinator at KDE through the incident reporting portal.</a:t>
            </a:r>
          </a:p>
          <a:p>
            <a:pPr marL="457200" indent="-457200">
              <a:buAutoNum type="arabicPeriod"/>
            </a:pPr>
            <a:r>
              <a:rPr lang="en-US" sz="2400"/>
              <a:t>The Testing Allegations Coordinator will complete an investigation of the incident which may include interviews with staff or students as applicable.</a:t>
            </a:r>
          </a:p>
          <a:p>
            <a:pPr marL="457200" indent="-457200">
              <a:buAutoNum type="arabicPeriod"/>
            </a:pPr>
            <a:r>
              <a:rPr lang="en-US" sz="2400"/>
              <a:t>The Testing Allegations Coordinator will report findings and make recommendations to the Commissioner.</a:t>
            </a:r>
          </a:p>
          <a:p>
            <a:pPr marL="457200" indent="-457200">
              <a:buAutoNum type="arabicPeriod"/>
            </a:pPr>
            <a:r>
              <a:rPr lang="en-US" sz="2400"/>
              <a:t>The Commissioner will make a final determination and notify the district Superintendent. </a:t>
            </a:r>
          </a:p>
          <a:p>
            <a:pPr marL="457200" indent="-457200">
              <a:buAutoNum type="arabicPeriod"/>
            </a:pPr>
            <a:r>
              <a:rPr lang="en-US" sz="2400"/>
              <a:t>The district will apply recommendations and report to EPSB if necessary.</a:t>
            </a:r>
          </a:p>
          <a:p>
            <a:pPr marL="457200" indent="-457200">
              <a:buAutoNum type="arabicPeriod"/>
            </a:pPr>
            <a:r>
              <a:rPr lang="en-US" sz="2400"/>
              <a:t>If the accountability classification is impacted, schools may challenge that action through an appeal following procedures in 703 KAR 5:240, Accountability Administrative Procedures and Guidelines.</a:t>
            </a:r>
          </a:p>
        </p:txBody>
      </p:sp>
    </p:spTree>
    <p:extLst>
      <p:ext uri="{BB962C8B-B14F-4D97-AF65-F5344CB8AC3E}">
        <p14:creationId xmlns:p14="http://schemas.microsoft.com/office/powerpoint/2010/main" val="207809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5C75-D68D-EDD7-651D-5EFCBA51D26D}"/>
              </a:ext>
            </a:extLst>
          </p:cNvPr>
          <p:cNvSpPr txBox="1">
            <a:spLocks noGrp="1"/>
          </p:cNvSpPr>
          <p:nvPr>
            <p:ph type="title" idx="4294967295"/>
          </p:nvPr>
        </p:nvSpPr>
        <p:spPr>
          <a:xfrm>
            <a:off x="178789" y="136682"/>
            <a:ext cx="12372975" cy="660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mj-lt"/>
                <a:ea typeface="+mj-ea"/>
                <a:cs typeface="+mj-cs"/>
              </a:rPr>
              <a:t>Trends in Reported Allegations</a:t>
            </a:r>
            <a:endParaRPr kumimoji="0" lang="en-US" sz="4400" b="0" i="0" u="none" strike="noStrike" kern="1200" cap="none" spc="0" normalizeH="0" baseline="-25000" noProof="0">
              <a:ln>
                <a:noFill/>
              </a:ln>
              <a:solidFill>
                <a:srgbClr val="007780"/>
              </a:solidFill>
              <a:effectLst/>
              <a:uLnTx/>
              <a:uFillTx/>
              <a:latin typeface="+mj-lt"/>
              <a:ea typeface="+mj-ea"/>
              <a:cs typeface="+mj-cs"/>
            </a:endParaRPr>
          </a:p>
        </p:txBody>
      </p:sp>
      <p:graphicFrame>
        <p:nvGraphicFramePr>
          <p:cNvPr id="4" name="Table 3">
            <a:extLst>
              <a:ext uri="{FF2B5EF4-FFF2-40B4-BE49-F238E27FC236}">
                <a16:creationId xmlns:a16="http://schemas.microsoft.com/office/drawing/2014/main" id="{9D6B5B02-C6E4-D7F1-F700-6AF23001018C}"/>
              </a:ext>
            </a:extLst>
          </p:cNvPr>
          <p:cNvGraphicFramePr>
            <a:graphicFrameLocks noGrp="1"/>
          </p:cNvGraphicFramePr>
          <p:nvPr>
            <p:extLst>
              <p:ext uri="{D42A27DB-BD31-4B8C-83A1-F6EECF244321}">
                <p14:modId xmlns:p14="http://schemas.microsoft.com/office/powerpoint/2010/main" val="1594252608"/>
              </p:ext>
            </p:extLst>
          </p:nvPr>
        </p:nvGraphicFramePr>
        <p:xfrm>
          <a:off x="404734" y="953331"/>
          <a:ext cx="11452486" cy="4846433"/>
        </p:xfrm>
        <a:graphic>
          <a:graphicData uri="http://schemas.openxmlformats.org/drawingml/2006/table">
            <a:tbl>
              <a:tblPr firstRow="1" bandRow="1">
                <a:tableStyleId>{5C22544A-7EE6-4342-B048-85BDC9FD1C3A}</a:tableStyleId>
              </a:tblPr>
              <a:tblGrid>
                <a:gridCol w="5096656">
                  <a:extLst>
                    <a:ext uri="{9D8B030D-6E8A-4147-A177-3AD203B41FA5}">
                      <a16:colId xmlns:a16="http://schemas.microsoft.com/office/drawing/2014/main" val="2754360001"/>
                    </a:ext>
                  </a:extLst>
                </a:gridCol>
                <a:gridCol w="6355830">
                  <a:extLst>
                    <a:ext uri="{9D8B030D-6E8A-4147-A177-3AD203B41FA5}">
                      <a16:colId xmlns:a16="http://schemas.microsoft.com/office/drawing/2014/main" val="2065206071"/>
                    </a:ext>
                  </a:extLst>
                </a:gridCol>
              </a:tblGrid>
              <a:tr h="461740">
                <a:tc>
                  <a:txBody>
                    <a:bodyPr/>
                    <a:lstStyle/>
                    <a:p>
                      <a:pPr algn="ctr"/>
                      <a:r>
                        <a:rPr lang="en-US" sz="2400"/>
                        <a:t>Category</a:t>
                      </a:r>
                    </a:p>
                  </a:txBody>
                  <a:tcPr>
                    <a:solidFill>
                      <a:srgbClr val="009999"/>
                    </a:solidFill>
                  </a:tcPr>
                </a:tc>
                <a:tc>
                  <a:txBody>
                    <a:bodyPr/>
                    <a:lstStyle/>
                    <a:p>
                      <a:pPr algn="ctr"/>
                      <a:r>
                        <a:rPr lang="en-US" sz="2400"/>
                        <a:t>Examples (not exhaustive list)</a:t>
                      </a:r>
                    </a:p>
                  </a:txBody>
                  <a:tcPr>
                    <a:solidFill>
                      <a:srgbClr val="009999"/>
                    </a:solidFill>
                  </a:tcPr>
                </a:tc>
                <a:extLst>
                  <a:ext uri="{0D108BD9-81ED-4DB2-BD59-A6C34878D82A}">
                    <a16:rowId xmlns:a16="http://schemas.microsoft.com/office/drawing/2014/main" val="2102062447"/>
                  </a:ext>
                </a:extLst>
              </a:tr>
              <a:tr h="796977">
                <a:tc>
                  <a:txBody>
                    <a:bodyPr/>
                    <a:lstStyle/>
                    <a:p>
                      <a:r>
                        <a:rPr lang="en-US" sz="2000"/>
                        <a:t>Inappropriate Practice/Improper Assistance</a:t>
                      </a:r>
                    </a:p>
                  </a:txBody>
                  <a:tcPr>
                    <a:solidFill>
                      <a:schemeClr val="bg1">
                        <a:lumMod val="95000"/>
                      </a:schemeClr>
                    </a:solidFill>
                  </a:tcPr>
                </a:tc>
                <a:tc>
                  <a:txBody>
                    <a:bodyPr/>
                    <a:lstStyle/>
                    <a:p>
                      <a:r>
                        <a:rPr lang="en-US" sz="2000"/>
                        <a:t>Coaching, giving evaluative feedback during testing, allowing students to change answers after test time</a:t>
                      </a:r>
                    </a:p>
                  </a:txBody>
                  <a:tcPr>
                    <a:solidFill>
                      <a:schemeClr val="bg1">
                        <a:lumMod val="95000"/>
                      </a:schemeClr>
                    </a:solidFill>
                  </a:tcPr>
                </a:tc>
                <a:extLst>
                  <a:ext uri="{0D108BD9-81ED-4DB2-BD59-A6C34878D82A}">
                    <a16:rowId xmlns:a16="http://schemas.microsoft.com/office/drawing/2014/main" val="3332528515"/>
                  </a:ext>
                </a:extLst>
              </a:tr>
              <a:tr h="1138538">
                <a:tc>
                  <a:txBody>
                    <a:bodyPr/>
                    <a:lstStyle/>
                    <a:p>
                      <a:r>
                        <a:rPr lang="en-US" sz="2000"/>
                        <a:t>Monitoring Issues/Student Inappropriate Actions</a:t>
                      </a:r>
                    </a:p>
                  </a:txBody>
                  <a:tcPr>
                    <a:solidFill>
                      <a:schemeClr val="bg1">
                        <a:lumMod val="95000"/>
                      </a:schemeClr>
                    </a:solidFill>
                  </a:tcPr>
                </a:tc>
                <a:tc>
                  <a:txBody>
                    <a:bodyPr/>
                    <a:lstStyle/>
                    <a:p>
                      <a:r>
                        <a:rPr lang="en-US" sz="2000"/>
                        <a:t>Staff not actively circulating, student working ahead or going back to previous sections, staff not maintaining conducive test environment</a:t>
                      </a:r>
                    </a:p>
                  </a:txBody>
                  <a:tcPr>
                    <a:solidFill>
                      <a:schemeClr val="bg1">
                        <a:lumMod val="95000"/>
                      </a:schemeClr>
                    </a:solidFill>
                  </a:tcPr>
                </a:tc>
                <a:extLst>
                  <a:ext uri="{0D108BD9-81ED-4DB2-BD59-A6C34878D82A}">
                    <a16:rowId xmlns:a16="http://schemas.microsoft.com/office/drawing/2014/main" val="4203220205"/>
                  </a:ext>
                </a:extLst>
              </a:tr>
              <a:tr h="1138538">
                <a:tc>
                  <a:txBody>
                    <a:bodyPr/>
                    <a:lstStyle/>
                    <a:p>
                      <a:r>
                        <a:rPr lang="en-US" sz="2000"/>
                        <a:t>Security of Testing Materials</a:t>
                      </a:r>
                    </a:p>
                  </a:txBody>
                  <a:tcPr>
                    <a:solidFill>
                      <a:schemeClr val="bg1">
                        <a:lumMod val="95000"/>
                      </a:schemeClr>
                    </a:solidFill>
                  </a:tcPr>
                </a:tc>
                <a:tc>
                  <a:txBody>
                    <a:bodyPr/>
                    <a:lstStyle/>
                    <a:p>
                      <a:r>
                        <a:rPr lang="en-US" sz="2000"/>
                        <a:t>Secure materials left unattended or improperly secured (i.e. not in double locked storage), allowing untrained staff to access secure test materials, allowing students to carry or have secure materials without supervision</a:t>
                      </a:r>
                    </a:p>
                  </a:txBody>
                  <a:tcPr>
                    <a:solidFill>
                      <a:schemeClr val="bg1">
                        <a:lumMod val="95000"/>
                      </a:schemeClr>
                    </a:solidFill>
                  </a:tcPr>
                </a:tc>
                <a:extLst>
                  <a:ext uri="{0D108BD9-81ED-4DB2-BD59-A6C34878D82A}">
                    <a16:rowId xmlns:a16="http://schemas.microsoft.com/office/drawing/2014/main" val="2539267155"/>
                  </a:ext>
                </a:extLst>
              </a:tr>
              <a:tr h="1138538">
                <a:tc>
                  <a:txBody>
                    <a:bodyPr/>
                    <a:lstStyle/>
                    <a:p>
                      <a:r>
                        <a:rPr lang="en-US" sz="2000"/>
                        <a:t>Materials/Resources/Electronic Devices</a:t>
                      </a:r>
                    </a:p>
                  </a:txBody>
                  <a:tcPr>
                    <a:solidFill>
                      <a:schemeClr val="bg1">
                        <a:lumMod val="95000"/>
                      </a:schemeClr>
                    </a:solidFill>
                  </a:tcPr>
                </a:tc>
                <a:tc>
                  <a:txBody>
                    <a:bodyPr/>
                    <a:lstStyle/>
                    <a:p>
                      <a:r>
                        <a:rPr lang="en-US" sz="2000"/>
                        <a:t>Staff providing materials not specified in a TAM, displaying content information in a testing environment, inappropriate use of electronic devices by students/staff </a:t>
                      </a:r>
                    </a:p>
                  </a:txBody>
                  <a:tcPr>
                    <a:solidFill>
                      <a:schemeClr val="bg1">
                        <a:lumMod val="95000"/>
                      </a:schemeClr>
                    </a:solidFill>
                  </a:tcPr>
                </a:tc>
                <a:extLst>
                  <a:ext uri="{0D108BD9-81ED-4DB2-BD59-A6C34878D82A}">
                    <a16:rowId xmlns:a16="http://schemas.microsoft.com/office/drawing/2014/main" val="3922425882"/>
                  </a:ext>
                </a:extLst>
              </a:tr>
            </a:tbl>
          </a:graphicData>
        </a:graphic>
      </p:graphicFrame>
    </p:spTree>
    <p:extLst>
      <p:ext uri="{BB962C8B-B14F-4D97-AF65-F5344CB8AC3E}">
        <p14:creationId xmlns:p14="http://schemas.microsoft.com/office/powerpoint/2010/main" val="402837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522F-307A-65F8-A104-56463692E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534CB-3F2F-CDFF-318A-558F6FE833F2}"/>
              </a:ext>
            </a:extLst>
          </p:cNvPr>
          <p:cNvSpPr txBox="1">
            <a:spLocks noGrp="1"/>
          </p:cNvSpPr>
          <p:nvPr>
            <p:ph type="title" idx="4294967295"/>
          </p:nvPr>
        </p:nvSpPr>
        <p:spPr>
          <a:xfrm>
            <a:off x="178789" y="136682"/>
            <a:ext cx="12372975" cy="660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a:t>Trends in Reported</a:t>
            </a:r>
            <a:r>
              <a:rPr kumimoji="0" lang="en-US" sz="4400" b="0" i="0" u="none" strike="noStrike" kern="1200" cap="none" spc="0" normalizeH="0" baseline="0" noProof="0">
                <a:ln>
                  <a:noFill/>
                </a:ln>
                <a:solidFill>
                  <a:srgbClr val="007780"/>
                </a:solidFill>
                <a:effectLst/>
                <a:uLnTx/>
                <a:uFillTx/>
                <a:latin typeface="+mj-lt"/>
                <a:ea typeface="+mj-ea"/>
                <a:cs typeface="+mj-cs"/>
              </a:rPr>
              <a:t> Allegations (continued)</a:t>
            </a:r>
            <a:r>
              <a:rPr lang="en-US"/>
              <a:t> </a:t>
            </a:r>
            <a:endParaRPr kumimoji="0" lang="en-US" sz="4400" b="0" i="0" u="none" strike="noStrike" kern="1200" cap="none" spc="0" normalizeH="0" baseline="-25000" noProof="0">
              <a:ln>
                <a:noFill/>
              </a:ln>
              <a:solidFill>
                <a:srgbClr val="007780"/>
              </a:solidFill>
              <a:effectLst/>
              <a:uLnTx/>
              <a:uFillTx/>
              <a:latin typeface="+mj-lt"/>
              <a:ea typeface="+mj-ea"/>
              <a:cs typeface="+mj-cs"/>
            </a:endParaRPr>
          </a:p>
        </p:txBody>
      </p:sp>
      <p:graphicFrame>
        <p:nvGraphicFramePr>
          <p:cNvPr id="4" name="Table 3">
            <a:extLst>
              <a:ext uri="{FF2B5EF4-FFF2-40B4-BE49-F238E27FC236}">
                <a16:creationId xmlns:a16="http://schemas.microsoft.com/office/drawing/2014/main" id="{D1B5C2F7-513D-355A-6571-77146B6D3B81}"/>
              </a:ext>
            </a:extLst>
          </p:cNvPr>
          <p:cNvGraphicFramePr>
            <a:graphicFrameLocks noGrp="1"/>
          </p:cNvGraphicFramePr>
          <p:nvPr>
            <p:extLst>
              <p:ext uri="{D42A27DB-BD31-4B8C-83A1-F6EECF244321}">
                <p14:modId xmlns:p14="http://schemas.microsoft.com/office/powerpoint/2010/main" val="62413744"/>
              </p:ext>
            </p:extLst>
          </p:nvPr>
        </p:nvGraphicFramePr>
        <p:xfrm>
          <a:off x="404734" y="953330"/>
          <a:ext cx="11452486" cy="4678098"/>
        </p:xfrm>
        <a:graphic>
          <a:graphicData uri="http://schemas.openxmlformats.org/drawingml/2006/table">
            <a:tbl>
              <a:tblPr firstRow="1" bandRow="1">
                <a:tableStyleId>{5C22544A-7EE6-4342-B048-85BDC9FD1C3A}</a:tableStyleId>
              </a:tblPr>
              <a:tblGrid>
                <a:gridCol w="5096656">
                  <a:extLst>
                    <a:ext uri="{9D8B030D-6E8A-4147-A177-3AD203B41FA5}">
                      <a16:colId xmlns:a16="http://schemas.microsoft.com/office/drawing/2014/main" val="2754360001"/>
                    </a:ext>
                  </a:extLst>
                </a:gridCol>
                <a:gridCol w="6355830">
                  <a:extLst>
                    <a:ext uri="{9D8B030D-6E8A-4147-A177-3AD203B41FA5}">
                      <a16:colId xmlns:a16="http://schemas.microsoft.com/office/drawing/2014/main" val="2065206071"/>
                    </a:ext>
                  </a:extLst>
                </a:gridCol>
              </a:tblGrid>
              <a:tr h="563315">
                <a:tc>
                  <a:txBody>
                    <a:bodyPr/>
                    <a:lstStyle/>
                    <a:p>
                      <a:pPr algn="ctr"/>
                      <a:r>
                        <a:rPr lang="en-US" sz="2400"/>
                        <a:t>Category</a:t>
                      </a:r>
                    </a:p>
                  </a:txBody>
                  <a:tcPr>
                    <a:solidFill>
                      <a:srgbClr val="009999"/>
                    </a:solidFill>
                  </a:tcPr>
                </a:tc>
                <a:tc>
                  <a:txBody>
                    <a:bodyPr/>
                    <a:lstStyle/>
                    <a:p>
                      <a:pPr algn="ctr"/>
                      <a:r>
                        <a:rPr lang="en-US" sz="2400"/>
                        <a:t>Examples</a:t>
                      </a:r>
                    </a:p>
                  </a:txBody>
                  <a:tcPr>
                    <a:solidFill>
                      <a:srgbClr val="009999"/>
                    </a:solidFill>
                  </a:tcPr>
                </a:tc>
                <a:extLst>
                  <a:ext uri="{0D108BD9-81ED-4DB2-BD59-A6C34878D82A}">
                    <a16:rowId xmlns:a16="http://schemas.microsoft.com/office/drawing/2014/main" val="2102062447"/>
                  </a:ext>
                </a:extLst>
              </a:tr>
              <a:tr h="1115552">
                <a:tc>
                  <a:txBody>
                    <a:bodyPr/>
                    <a:lstStyle/>
                    <a:p>
                      <a:r>
                        <a:rPr lang="en-US" sz="2000"/>
                        <a:t>Testing Order/Time</a:t>
                      </a:r>
                    </a:p>
                  </a:txBody>
                  <a:tcPr>
                    <a:solidFill>
                      <a:schemeClr val="bg1">
                        <a:lumMod val="95000"/>
                      </a:schemeClr>
                    </a:solidFill>
                  </a:tcPr>
                </a:tc>
                <a:tc>
                  <a:txBody>
                    <a:bodyPr/>
                    <a:lstStyle/>
                    <a:p>
                      <a:r>
                        <a:rPr lang="en-US" sz="2000"/>
                        <a:t>Staff not administering test parts in the order they appear in the test booklets, staff not observing session time limits or makeup procedures as specified in the TAM for the required assessment </a:t>
                      </a:r>
                    </a:p>
                  </a:txBody>
                  <a:tcPr>
                    <a:solidFill>
                      <a:schemeClr val="bg1">
                        <a:lumMod val="95000"/>
                      </a:schemeClr>
                    </a:solidFill>
                  </a:tcPr>
                </a:tc>
                <a:extLst>
                  <a:ext uri="{0D108BD9-81ED-4DB2-BD59-A6C34878D82A}">
                    <a16:rowId xmlns:a16="http://schemas.microsoft.com/office/drawing/2014/main" val="3332528515"/>
                  </a:ext>
                </a:extLst>
              </a:tr>
              <a:tr h="1415147">
                <a:tc>
                  <a:txBody>
                    <a:bodyPr/>
                    <a:lstStyle/>
                    <a:p>
                      <a:r>
                        <a:rPr lang="en-US" sz="2000"/>
                        <a:t>Special Populations/Accommodations</a:t>
                      </a:r>
                    </a:p>
                  </a:txBody>
                  <a:tcPr>
                    <a:solidFill>
                      <a:schemeClr val="bg1">
                        <a:lumMod val="95000"/>
                      </a:schemeClr>
                    </a:solidFill>
                  </a:tcPr>
                </a:tc>
                <a:tc>
                  <a:txBody>
                    <a:bodyPr/>
                    <a:lstStyle/>
                    <a:p>
                      <a:r>
                        <a:rPr lang="en-US" sz="2000"/>
                        <a:t> Staff failed to provide accommodations or provided inappropriate accommodations per the IEP, PSP and/or 504 Plan, staff not following appropriate administration guidelines for Alternate Assessment test components</a:t>
                      </a:r>
                    </a:p>
                  </a:txBody>
                  <a:tcPr>
                    <a:solidFill>
                      <a:schemeClr val="bg1">
                        <a:lumMod val="95000"/>
                      </a:schemeClr>
                    </a:solidFill>
                  </a:tcPr>
                </a:tc>
                <a:extLst>
                  <a:ext uri="{0D108BD9-81ED-4DB2-BD59-A6C34878D82A}">
                    <a16:rowId xmlns:a16="http://schemas.microsoft.com/office/drawing/2014/main" val="4203220205"/>
                  </a:ext>
                </a:extLst>
              </a:tr>
              <a:tr h="1388996">
                <a:tc>
                  <a:txBody>
                    <a:bodyPr/>
                    <a:lstStyle/>
                    <a:p>
                      <a:r>
                        <a:rPr lang="en-US" sz="2000"/>
                        <a:t>Other</a:t>
                      </a:r>
                    </a:p>
                  </a:txBody>
                  <a:tcPr>
                    <a:solidFill>
                      <a:schemeClr val="bg1">
                        <a:lumMod val="95000"/>
                      </a:schemeClr>
                    </a:solidFill>
                  </a:tcPr>
                </a:tc>
                <a:tc>
                  <a:txBody>
                    <a:bodyPr/>
                    <a:lstStyle/>
                    <a:p>
                      <a:r>
                        <a:rPr lang="en-US" sz="2000"/>
                        <a:t>Incidents related to test fraud, test theft, test prep, inappropriate reporting of student data &amp; non-academic indicators, training issues, test security breach, etc. </a:t>
                      </a:r>
                    </a:p>
                  </a:txBody>
                  <a:tcPr>
                    <a:solidFill>
                      <a:schemeClr val="bg1">
                        <a:lumMod val="95000"/>
                      </a:schemeClr>
                    </a:solidFill>
                  </a:tcPr>
                </a:tc>
                <a:extLst>
                  <a:ext uri="{0D108BD9-81ED-4DB2-BD59-A6C34878D82A}">
                    <a16:rowId xmlns:a16="http://schemas.microsoft.com/office/drawing/2014/main" val="2539267155"/>
                  </a:ext>
                </a:extLst>
              </a:tr>
            </a:tbl>
          </a:graphicData>
        </a:graphic>
      </p:graphicFrame>
    </p:spTree>
    <p:extLst>
      <p:ext uri="{BB962C8B-B14F-4D97-AF65-F5344CB8AC3E}">
        <p14:creationId xmlns:p14="http://schemas.microsoft.com/office/powerpoint/2010/main" val="3240164808"/>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KYED-14-1794</_dlc_DocId>
    <_dlc_DocIdUrl xmlns="3a62de7d-ba57-4f43-9dae-9623ba637be0">
      <Url>https://education-edit.ky.gov/AA/distsupp/_layouts/15/DocIdRedir.aspx?ID=KYED-14-1794</Url>
      <Description>KYED-14-1794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8C3C243-D334-4D1D-9585-FF77A6DCC528}"/>
</file>

<file path=customXml/itemProps2.xml><?xml version="1.0" encoding="utf-8"?>
<ds:datastoreItem xmlns:ds="http://schemas.openxmlformats.org/officeDocument/2006/customXml" ds:itemID="{C811BF77-35D1-42CF-B95A-D5015707B9B0}">
  <ds:schemaRefs>
    <ds:schemaRef ds:uri="http://schemas.microsoft.com/sharepoint/v3/contenttype/forms"/>
  </ds:schemaRefs>
</ds:datastoreItem>
</file>

<file path=customXml/itemProps3.xml><?xml version="1.0" encoding="utf-8"?>
<ds:datastoreItem xmlns:ds="http://schemas.openxmlformats.org/officeDocument/2006/customXml" ds:itemID="{11AD746B-94E1-4FAA-9165-3A3C96109A2E}">
  <ds:schemaRefs>
    <ds:schemaRef ds:uri="9e447306-43c9-46fc-85e8-9d0ed75a31bf"/>
    <ds:schemaRef ds:uri="d2e0887b-4a8a-4736-99cf-56284292f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679BABE-E209-4627-9811-5BF02F963DF2}"/>
</file>

<file path=docProps/app.xml><?xml version="1.0" encoding="utf-8"?>
<Properties xmlns="http://schemas.openxmlformats.org/officeDocument/2006/extended-properties" xmlns:vt="http://schemas.openxmlformats.org/officeDocument/2006/docPropsVTypes">
  <Template/>
  <TotalTime>20</TotalTime>
  <Words>2234</Words>
  <Application>Microsoft Office PowerPoint</Application>
  <PresentationFormat>Widescreen</PresentationFormat>
  <Paragraphs>169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Theme1</vt:lpstr>
      <vt:lpstr>Administration Code Training 703 KAR 5:080</vt:lpstr>
      <vt:lpstr>Module 5</vt:lpstr>
      <vt:lpstr>Test Material Concerns</vt:lpstr>
      <vt:lpstr>Reporting Test Material Concerns p.16</vt:lpstr>
      <vt:lpstr>Example of Reported Material Concern</vt:lpstr>
      <vt:lpstr>Test Allegations</vt:lpstr>
      <vt:lpstr>Allegation Process p.17-18</vt:lpstr>
      <vt:lpstr>Trends in Reported Allegations</vt:lpstr>
      <vt:lpstr>Trends in Reported Allegations (continued) </vt:lpstr>
      <vt:lpstr>Review of Secure Assessment Components</vt:lpstr>
      <vt:lpstr>Outside Review of Secure Test Components p.18-19</vt:lpstr>
      <vt:lpstr>Proper Reporting of Student Data and Nonacademic Indicators</vt:lpstr>
      <vt:lpstr>Reporting Student Data and Indicators p.19</vt:lpstr>
      <vt:lpstr>Check for Understanding (5)</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Regulation Training</dc:title>
  <dc:creator>Avery, Devon</dc:creator>
  <cp:keywords>Assessment, Accountability, Administration Code, KRS 5:080</cp:keywords>
  <cp:lastModifiedBy>Avery, Devon - Division of Assessment and Accountability Support</cp:lastModifiedBy>
  <cp:revision>9</cp:revision>
  <dcterms:created xsi:type="dcterms:W3CDTF">2021-11-05T13:31:06Z</dcterms:created>
  <dcterms:modified xsi:type="dcterms:W3CDTF">2025-07-31T16:06:54Z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_dlc_DocIdItemGuid">
    <vt:lpwstr>5e4b6613-ada5-45e2-8064-7f2823826e89</vt:lpwstr>
  </property>
  <property fmtid="{D5CDD505-2E9C-101B-9397-08002B2CF9AE}" pid="5" name="MSIP_Label_eb544694-0027-44fa-bee4-2648c0363f9d_Enabled">
    <vt:lpwstr>true</vt:lpwstr>
  </property>
  <property fmtid="{D5CDD505-2E9C-101B-9397-08002B2CF9AE}" pid="6" name="MSIP_Label_eb544694-0027-44fa-bee4-2648c0363f9d_SetDate">
    <vt:lpwstr>2024-07-25T12:16:35Z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c5f429c9-04b4-41a9-99de-d3ff9925b91e</vt:lpwstr>
  </property>
  <property fmtid="{D5CDD505-2E9C-101B-9397-08002B2CF9AE}" pid="11" name="MSIP_Label_eb544694-0027-44fa-bee4-2648c0363f9d_ContentBits">
    <vt:lpwstr>0</vt:lpwstr>
  </property>
  <property fmtid="{D5CDD505-2E9C-101B-9397-08002B2CF9AE}" pid="12" name="MediaServiceImageTags">
    <vt:lpwstr/>
  </property>
</Properties>
</file>