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65" r:id="rId5"/>
    <p:sldId id="1021" r:id="rId6"/>
    <p:sldId id="383" r:id="rId7"/>
    <p:sldId id="1024" r:id="rId8"/>
    <p:sldId id="1025" r:id="rId9"/>
    <p:sldId id="1026" r:id="rId10"/>
    <p:sldId id="1027" r:id="rId11"/>
    <p:sldId id="1007" r:id="rId12"/>
    <p:sldId id="336" r:id="rId13"/>
    <p:sldId id="1028" r:id="rId14"/>
    <p:sldId id="1012" r:id="rId15"/>
    <p:sldId id="1013" r:id="rId16"/>
    <p:sldId id="10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2C0FC13C-748B-D961-772C-145112EE73E3}" name="Sims, Rhonda - KDE Associate Commissioner" initials="SC" userId="S::rhonda.sims@education.ky.gov::bad20b3f-b7c8-4cb3-ae2a-6808ba4166df" providerId="AD"/>
  <p188:author id="{6E1E9D42-D1D0-21D4-9CE4-5232C850819D}" name="Guest User" initials="GU" userId="S::urn:spo:anon#965675758991a0da67ad75c1061564c9a6dc036b616061f4836d4e79da2d06bb::"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AS"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771B6458-EC8F-ACB7-5084-9D6F069BC75D}" name="Avery, Devon - Division of Assessment and Accountability Support" initials="AS" userId="S::devon.avery@education.ky.gov::3c4d04ce-6fc5-4533-8afa-2b6776a03065" providerId="AD"/>
  <p188:author id="{436EC786-CEC7-8901-61CA-4BDABF115B31}" name="Savage, Shara - Division of Assessment and Accountability Support" initials="SS" userId="S::Shara.Savage@education.ky.gov::71eadb16-699f-453e-81d8-c9ac7aaf2dd6" providerId="AD"/>
  <p188:author id="{F8118B94-19D1-D226-602C-76A1650F72F0}" name="Bales, Beth - Office of Legal Services" initials="BB" userId="S::beth.bales@education.ky.gov::e8eb4b63-0997-42c0-91c0-c496a1acb128" providerId="AD"/>
  <p188:author id="{88138196-F698-FBED-D0A7-04A9C0FF3D88}" name="Stafford, Jennifer - KDE Division Director" initials="SD" userId="S::jennifer.stafford@education.ky.gov::0151abd4-297e-443f-a77b-a8c249c015ab"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 id="{F6A98DF6-3E32-1481-145D-20B3224B735B}" name="Cacopardo, Nicholas - Office of Legal Services" initials="NC" userId="S::nicholas.cacopardo@education.ky.gov::716cfa82-2217-4d7e-9a1e-58d474a534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kins, Jennifer - Division of Assessment and Accountability Support" initials="LJ-DoAaAS" lastIdx="2" clrIdx="0">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7167"/>
    <a:srgbClr val="E1F3EA"/>
    <a:srgbClr val="009999"/>
    <a:srgbClr val="D8F4EC"/>
    <a:srgbClr val="008080"/>
    <a:srgbClr val="73A385"/>
    <a:srgbClr val="009A80"/>
    <a:srgbClr val="6AA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831EE-5ECD-E9E1-B70E-3179844277BD}" v="2" dt="2025-07-30T19:45:44.022"/>
    <p1510:client id="{98AF45F8-3CA5-5069-376F-0B1481834843}" v="12" dt="2025-07-30T19:43:18.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732" autoAdjust="0"/>
  </p:normalViewPr>
  <p:slideViewPr>
    <p:cSldViewPr snapToGrid="0">
      <p:cViewPr varScale="1">
        <p:scale>
          <a:sx n="46" d="100"/>
          <a:sy n="46" d="100"/>
        </p:scale>
        <p:origin x="2069"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S::devon.avery@education.ky.gov::ea78a75c-c17e-4901-bc17-b64bcd9c9f6d" providerId="AD" clId="Web-{2B615287-B2C5-A233-E277-F7A5BAE5731F}"/>
    <pc:docChg chg="modSld">
      <pc:chgData name="Avery, Devon - Division of Assessment and Accountability Support" userId="S::devon.avery@education.ky.gov::ea78a75c-c17e-4901-bc17-b64bcd9c9f6d" providerId="AD" clId="Web-{2B615287-B2C5-A233-E277-F7A5BAE5731F}" dt="2025-07-31T16:06:06.527" v="0"/>
      <pc:docMkLst>
        <pc:docMk/>
      </pc:docMkLst>
      <pc:sldChg chg="modNotes">
        <pc:chgData name="Avery, Devon - Division of Assessment and Accountability Support" userId="S::devon.avery@education.ky.gov::ea78a75c-c17e-4901-bc17-b64bcd9c9f6d" providerId="AD" clId="Web-{2B615287-B2C5-A233-E277-F7A5BAE5731F}" dt="2025-07-31T16:06:06.527" v="0"/>
        <pc:sldMkLst>
          <pc:docMk/>
          <pc:sldMk cId="506055945" sldId="1023"/>
        </pc:sldMkLst>
      </pc:sldChg>
    </pc:docChg>
  </pc:docChgLst>
  <pc:docChgLst>
    <pc:chgData name="Avery, Devon - Division of Assessment and Accountability Support" userId="ea78a75c-c17e-4901-bc17-b64bcd9c9f6d" providerId="ADAL" clId="{1DA6FD4C-2892-42B1-8A10-F2F050380BF4}"/>
    <pc:docChg chg="addSld delSld modSld">
      <pc:chgData name="Avery, Devon - Division of Assessment and Accountability Support" userId="ea78a75c-c17e-4901-bc17-b64bcd9c9f6d" providerId="ADAL" clId="{1DA6FD4C-2892-42B1-8A10-F2F050380BF4}" dt="2025-07-10T15:56:40.421" v="445" actId="20577"/>
      <pc:docMkLst>
        <pc:docMk/>
      </pc:docMkLst>
      <pc:sldChg chg="del">
        <pc:chgData name="Avery, Devon - Division of Assessment and Accountability Support" userId="ea78a75c-c17e-4901-bc17-b64bcd9c9f6d" providerId="ADAL" clId="{1DA6FD4C-2892-42B1-8A10-F2F050380BF4}" dt="2025-07-10T15:54:22.774" v="7" actId="47"/>
        <pc:sldMkLst>
          <pc:docMk/>
          <pc:sldMk cId="612955391" sldId="268"/>
        </pc:sldMkLst>
      </pc:sldChg>
      <pc:sldChg chg="del">
        <pc:chgData name="Avery, Devon - Division of Assessment and Accountability Support" userId="ea78a75c-c17e-4901-bc17-b64bcd9c9f6d" providerId="ADAL" clId="{1DA6FD4C-2892-42B1-8A10-F2F050380BF4}" dt="2025-07-10T15:54:24.513" v="12" actId="47"/>
        <pc:sldMkLst>
          <pc:docMk/>
          <pc:sldMk cId="2530627788" sldId="277"/>
        </pc:sldMkLst>
      </pc:sldChg>
      <pc:sldChg chg="del">
        <pc:chgData name="Avery, Devon - Division of Assessment and Accountability Support" userId="ea78a75c-c17e-4901-bc17-b64bcd9c9f6d" providerId="ADAL" clId="{1DA6FD4C-2892-42B1-8A10-F2F050380BF4}" dt="2025-07-10T15:54:25.304" v="14" actId="47"/>
        <pc:sldMkLst>
          <pc:docMk/>
          <pc:sldMk cId="2962936201" sldId="281"/>
        </pc:sldMkLst>
      </pc:sldChg>
      <pc:sldChg chg="del">
        <pc:chgData name="Avery, Devon - Division of Assessment and Accountability Support" userId="ea78a75c-c17e-4901-bc17-b64bcd9c9f6d" providerId="ADAL" clId="{1DA6FD4C-2892-42B1-8A10-F2F050380BF4}" dt="2025-07-10T15:54:25.917" v="15" actId="47"/>
        <pc:sldMkLst>
          <pc:docMk/>
          <pc:sldMk cId="2971705098" sldId="286"/>
        </pc:sldMkLst>
      </pc:sldChg>
      <pc:sldChg chg="del">
        <pc:chgData name="Avery, Devon - Division of Assessment and Accountability Support" userId="ea78a75c-c17e-4901-bc17-b64bcd9c9f6d" providerId="ADAL" clId="{1DA6FD4C-2892-42B1-8A10-F2F050380BF4}" dt="2025-07-10T15:54:24.903" v="13" actId="47"/>
        <pc:sldMkLst>
          <pc:docMk/>
          <pc:sldMk cId="2540523878" sldId="288"/>
        </pc:sldMkLst>
      </pc:sldChg>
      <pc:sldChg chg="del">
        <pc:chgData name="Avery, Devon - Division of Assessment and Accountability Support" userId="ea78a75c-c17e-4901-bc17-b64bcd9c9f6d" providerId="ADAL" clId="{1DA6FD4C-2892-42B1-8A10-F2F050380BF4}" dt="2025-07-10T15:54:36.209" v="33" actId="47"/>
        <pc:sldMkLst>
          <pc:docMk/>
          <pc:sldMk cId="2530290787" sldId="289"/>
        </pc:sldMkLst>
      </pc:sldChg>
      <pc:sldChg chg="del">
        <pc:chgData name="Avery, Devon - Division of Assessment and Accountability Support" userId="ea78a75c-c17e-4901-bc17-b64bcd9c9f6d" providerId="ADAL" clId="{1DA6FD4C-2892-42B1-8A10-F2F050380BF4}" dt="2025-07-10T15:54:37.224" v="35" actId="47"/>
        <pc:sldMkLst>
          <pc:docMk/>
          <pc:sldMk cId="903772843" sldId="292"/>
        </pc:sldMkLst>
      </pc:sldChg>
      <pc:sldChg chg="del">
        <pc:chgData name="Avery, Devon - Division of Assessment and Accountability Support" userId="ea78a75c-c17e-4901-bc17-b64bcd9c9f6d" providerId="ADAL" clId="{1DA6FD4C-2892-42B1-8A10-F2F050380BF4}" dt="2025-07-10T15:54:36.613" v="34" actId="47"/>
        <pc:sldMkLst>
          <pc:docMk/>
          <pc:sldMk cId="481429057" sldId="293"/>
        </pc:sldMkLst>
      </pc:sldChg>
      <pc:sldChg chg="del">
        <pc:chgData name="Avery, Devon - Division of Assessment and Accountability Support" userId="ea78a75c-c17e-4901-bc17-b64bcd9c9f6d" providerId="ADAL" clId="{1DA6FD4C-2892-42B1-8A10-F2F050380BF4}" dt="2025-07-10T15:54:31.426" v="24" actId="47"/>
        <pc:sldMkLst>
          <pc:docMk/>
          <pc:sldMk cId="1352596660" sldId="305"/>
        </pc:sldMkLst>
      </pc:sldChg>
      <pc:sldChg chg="del">
        <pc:chgData name="Avery, Devon - Division of Assessment and Accountability Support" userId="ea78a75c-c17e-4901-bc17-b64bcd9c9f6d" providerId="ADAL" clId="{1DA6FD4C-2892-42B1-8A10-F2F050380BF4}" dt="2025-07-10T15:54:30.541" v="22" actId="47"/>
        <pc:sldMkLst>
          <pc:docMk/>
          <pc:sldMk cId="1578908983" sldId="311"/>
        </pc:sldMkLst>
      </pc:sldChg>
      <pc:sldChg chg="del">
        <pc:chgData name="Avery, Devon - Division of Assessment and Accountability Support" userId="ea78a75c-c17e-4901-bc17-b64bcd9c9f6d" providerId="ADAL" clId="{1DA6FD4C-2892-42B1-8A10-F2F050380BF4}" dt="2025-07-10T15:54:29.881" v="20" actId="47"/>
        <pc:sldMkLst>
          <pc:docMk/>
          <pc:sldMk cId="1032068337" sldId="312"/>
        </pc:sldMkLst>
      </pc:sldChg>
      <pc:sldChg chg="del">
        <pc:chgData name="Avery, Devon - Division of Assessment and Accountability Support" userId="ea78a75c-c17e-4901-bc17-b64bcd9c9f6d" providerId="ADAL" clId="{1DA6FD4C-2892-42B1-8A10-F2F050380BF4}" dt="2025-07-10T15:54:31.726" v="25" actId="47"/>
        <pc:sldMkLst>
          <pc:docMk/>
          <pc:sldMk cId="692631242" sldId="314"/>
        </pc:sldMkLst>
      </pc:sldChg>
      <pc:sldChg chg="del">
        <pc:chgData name="Avery, Devon - Division of Assessment and Accountability Support" userId="ea78a75c-c17e-4901-bc17-b64bcd9c9f6d" providerId="ADAL" clId="{1DA6FD4C-2892-42B1-8A10-F2F050380BF4}" dt="2025-07-10T15:54:30.863" v="23" actId="47"/>
        <pc:sldMkLst>
          <pc:docMk/>
          <pc:sldMk cId="3315294409" sldId="325"/>
        </pc:sldMkLst>
      </pc:sldChg>
      <pc:sldChg chg="del">
        <pc:chgData name="Avery, Devon - Division of Assessment and Accountability Support" userId="ea78a75c-c17e-4901-bc17-b64bcd9c9f6d" providerId="ADAL" clId="{1DA6FD4C-2892-42B1-8A10-F2F050380BF4}" dt="2025-07-10T15:54:20.780" v="4" actId="47"/>
        <pc:sldMkLst>
          <pc:docMk/>
          <pc:sldMk cId="1095187784" sldId="349"/>
        </pc:sldMkLst>
      </pc:sldChg>
      <pc:sldChg chg="del">
        <pc:chgData name="Avery, Devon - Division of Assessment and Accountability Support" userId="ea78a75c-c17e-4901-bc17-b64bcd9c9f6d" providerId="ADAL" clId="{1DA6FD4C-2892-42B1-8A10-F2F050380BF4}" dt="2025-07-10T15:54:32.903" v="27" actId="47"/>
        <pc:sldMkLst>
          <pc:docMk/>
          <pc:sldMk cId="1752048124" sldId="354"/>
        </pc:sldMkLst>
      </pc:sldChg>
      <pc:sldChg chg="del">
        <pc:chgData name="Avery, Devon - Division of Assessment and Accountability Support" userId="ea78a75c-c17e-4901-bc17-b64bcd9c9f6d" providerId="ADAL" clId="{1DA6FD4C-2892-42B1-8A10-F2F050380BF4}" dt="2025-07-10T15:54:29.490" v="19" actId="47"/>
        <pc:sldMkLst>
          <pc:docMk/>
          <pc:sldMk cId="2292826589" sldId="359"/>
        </pc:sldMkLst>
      </pc:sldChg>
      <pc:sldChg chg="del">
        <pc:chgData name="Avery, Devon - Division of Assessment and Accountability Support" userId="ea78a75c-c17e-4901-bc17-b64bcd9c9f6d" providerId="ADAL" clId="{1DA6FD4C-2892-42B1-8A10-F2F050380BF4}" dt="2025-07-10T15:54:33.437" v="28" actId="47"/>
        <pc:sldMkLst>
          <pc:docMk/>
          <pc:sldMk cId="3889166399" sldId="360"/>
        </pc:sldMkLst>
      </pc:sldChg>
      <pc:sldChg chg="del">
        <pc:chgData name="Avery, Devon - Division of Assessment and Accountability Support" userId="ea78a75c-c17e-4901-bc17-b64bcd9c9f6d" providerId="ADAL" clId="{1DA6FD4C-2892-42B1-8A10-F2F050380BF4}" dt="2025-07-10T15:54:30.176" v="21" actId="47"/>
        <pc:sldMkLst>
          <pc:docMk/>
          <pc:sldMk cId="3543183894" sldId="367"/>
        </pc:sldMkLst>
      </pc:sldChg>
      <pc:sldChg chg="del">
        <pc:chgData name="Avery, Devon - Division of Assessment and Accountability Support" userId="ea78a75c-c17e-4901-bc17-b64bcd9c9f6d" providerId="ADAL" clId="{1DA6FD4C-2892-42B1-8A10-F2F050380BF4}" dt="2025-07-10T15:54:23.460" v="9" actId="47"/>
        <pc:sldMkLst>
          <pc:docMk/>
          <pc:sldMk cId="1067505852" sldId="368"/>
        </pc:sldMkLst>
      </pc:sldChg>
      <pc:sldChg chg="del">
        <pc:chgData name="Avery, Devon - Division of Assessment and Accountability Support" userId="ea78a75c-c17e-4901-bc17-b64bcd9c9f6d" providerId="ADAL" clId="{1DA6FD4C-2892-42B1-8A10-F2F050380BF4}" dt="2025-07-10T15:54:21.406" v="5" actId="47"/>
        <pc:sldMkLst>
          <pc:docMk/>
          <pc:sldMk cId="656119500" sldId="369"/>
        </pc:sldMkLst>
      </pc:sldChg>
      <pc:sldChg chg="del">
        <pc:chgData name="Avery, Devon - Division of Assessment and Accountability Support" userId="ea78a75c-c17e-4901-bc17-b64bcd9c9f6d" providerId="ADAL" clId="{1DA6FD4C-2892-42B1-8A10-F2F050380BF4}" dt="2025-07-10T15:54:27.325" v="17" actId="47"/>
        <pc:sldMkLst>
          <pc:docMk/>
          <pc:sldMk cId="2271664161" sldId="377"/>
        </pc:sldMkLst>
      </pc:sldChg>
      <pc:sldChg chg="del">
        <pc:chgData name="Avery, Devon - Division of Assessment and Accountability Support" userId="ea78a75c-c17e-4901-bc17-b64bcd9c9f6d" providerId="ADAL" clId="{1DA6FD4C-2892-42B1-8A10-F2F050380BF4}" dt="2025-07-10T15:54:24.187" v="11" actId="47"/>
        <pc:sldMkLst>
          <pc:docMk/>
          <pc:sldMk cId="925794445" sldId="378"/>
        </pc:sldMkLst>
      </pc:sldChg>
      <pc:sldChg chg="del">
        <pc:chgData name="Avery, Devon - Division of Assessment and Accountability Support" userId="ea78a75c-c17e-4901-bc17-b64bcd9c9f6d" providerId="ADAL" clId="{1DA6FD4C-2892-42B1-8A10-F2F050380BF4}" dt="2025-07-10T15:54:35.341" v="31" actId="47"/>
        <pc:sldMkLst>
          <pc:docMk/>
          <pc:sldMk cId="293036619" sldId="379"/>
        </pc:sldMkLst>
      </pc:sldChg>
      <pc:sldChg chg="del">
        <pc:chgData name="Avery, Devon - Division of Assessment and Accountability Support" userId="ea78a75c-c17e-4901-bc17-b64bcd9c9f6d" providerId="ADAL" clId="{1DA6FD4C-2892-42B1-8A10-F2F050380BF4}" dt="2025-07-10T15:54:23.852" v="10" actId="47"/>
        <pc:sldMkLst>
          <pc:docMk/>
          <pc:sldMk cId="338230666" sldId="380"/>
        </pc:sldMkLst>
      </pc:sldChg>
      <pc:sldChg chg="del">
        <pc:chgData name="Avery, Devon - Division of Assessment and Accountability Support" userId="ea78a75c-c17e-4901-bc17-b64bcd9c9f6d" providerId="ADAL" clId="{1DA6FD4C-2892-42B1-8A10-F2F050380BF4}" dt="2025-07-10T15:54:22.449" v="6" actId="47"/>
        <pc:sldMkLst>
          <pc:docMk/>
          <pc:sldMk cId="712108409" sldId="381"/>
        </pc:sldMkLst>
      </pc:sldChg>
      <pc:sldChg chg="del">
        <pc:chgData name="Avery, Devon - Division of Assessment and Accountability Support" userId="ea78a75c-c17e-4901-bc17-b64bcd9c9f6d" providerId="ADAL" clId="{1DA6FD4C-2892-42B1-8A10-F2F050380BF4}" dt="2025-07-10T15:54:35.715" v="32" actId="47"/>
        <pc:sldMkLst>
          <pc:docMk/>
          <pc:sldMk cId="85691499" sldId="396"/>
        </pc:sldMkLst>
      </pc:sldChg>
      <pc:sldChg chg="del">
        <pc:chgData name="Avery, Devon - Division of Assessment and Accountability Support" userId="ea78a75c-c17e-4901-bc17-b64bcd9c9f6d" providerId="ADAL" clId="{1DA6FD4C-2892-42B1-8A10-F2F050380BF4}" dt="2025-07-10T15:54:23.108" v="8" actId="47"/>
        <pc:sldMkLst>
          <pc:docMk/>
          <pc:sldMk cId="2147495781" sldId="1001"/>
        </pc:sldMkLst>
      </pc:sldChg>
      <pc:sldChg chg="del">
        <pc:chgData name="Avery, Devon - Division of Assessment and Accountability Support" userId="ea78a75c-c17e-4901-bc17-b64bcd9c9f6d" providerId="ADAL" clId="{1DA6FD4C-2892-42B1-8A10-F2F050380BF4}" dt="2025-07-10T15:54:33.843" v="29" actId="47"/>
        <pc:sldMkLst>
          <pc:docMk/>
          <pc:sldMk cId="845705975" sldId="1002"/>
        </pc:sldMkLst>
      </pc:sldChg>
      <pc:sldChg chg="del">
        <pc:chgData name="Avery, Devon - Division of Assessment and Accountability Support" userId="ea78a75c-c17e-4901-bc17-b64bcd9c9f6d" providerId="ADAL" clId="{1DA6FD4C-2892-42B1-8A10-F2F050380BF4}" dt="2025-07-10T15:54:26.997" v="16" actId="47"/>
        <pc:sldMkLst>
          <pc:docMk/>
          <pc:sldMk cId="1465968244" sldId="1003"/>
        </pc:sldMkLst>
      </pc:sldChg>
      <pc:sldChg chg="del">
        <pc:chgData name="Avery, Devon - Division of Assessment and Accountability Support" userId="ea78a75c-c17e-4901-bc17-b64bcd9c9f6d" providerId="ADAL" clId="{1DA6FD4C-2892-42B1-8A10-F2F050380BF4}" dt="2025-07-10T15:54:32.681" v="26" actId="47"/>
        <pc:sldMkLst>
          <pc:docMk/>
          <pc:sldMk cId="159805230" sldId="1005"/>
        </pc:sldMkLst>
      </pc:sldChg>
      <pc:sldChg chg="del">
        <pc:chgData name="Avery, Devon - Division of Assessment and Accountability Support" userId="ea78a75c-c17e-4901-bc17-b64bcd9c9f6d" providerId="ADAL" clId="{1DA6FD4C-2892-42B1-8A10-F2F050380BF4}" dt="2025-07-10T15:54:34.318" v="30" actId="47"/>
        <pc:sldMkLst>
          <pc:docMk/>
          <pc:sldMk cId="1497244965" sldId="1006"/>
        </pc:sldMkLst>
      </pc:sldChg>
      <pc:sldChg chg="del">
        <pc:chgData name="Avery, Devon - Division of Assessment and Accountability Support" userId="ea78a75c-c17e-4901-bc17-b64bcd9c9f6d" providerId="ADAL" clId="{1DA6FD4C-2892-42B1-8A10-F2F050380BF4}" dt="2025-07-10T15:54:39.157" v="36" actId="47"/>
        <pc:sldMkLst>
          <pc:docMk/>
          <pc:sldMk cId="4061272008" sldId="1008"/>
        </pc:sldMkLst>
      </pc:sldChg>
      <pc:sldChg chg="del">
        <pc:chgData name="Avery, Devon - Division of Assessment and Accountability Support" userId="ea78a75c-c17e-4901-bc17-b64bcd9c9f6d" providerId="ADAL" clId="{1DA6FD4C-2892-42B1-8A10-F2F050380BF4}" dt="2025-07-10T15:54:13.350" v="3" actId="47"/>
        <pc:sldMkLst>
          <pc:docMk/>
          <pc:sldMk cId="4186547565" sldId="1009"/>
        </pc:sldMkLst>
      </pc:sldChg>
      <pc:sldChg chg="modSp mod modNotesTx">
        <pc:chgData name="Avery, Devon - Division of Assessment and Accountability Support" userId="ea78a75c-c17e-4901-bc17-b64bcd9c9f6d" providerId="ADAL" clId="{1DA6FD4C-2892-42B1-8A10-F2F050380BF4}" dt="2025-07-10T15:56:31.548" v="443" actId="20577"/>
        <pc:sldMkLst>
          <pc:docMk/>
          <pc:sldMk cId="478490726" sldId="1021"/>
        </pc:sldMkLst>
        <pc:spChg chg="mod">
          <ac:chgData name="Avery, Devon - Division of Assessment and Accountability Support" userId="ea78a75c-c17e-4901-bc17-b64bcd9c9f6d" providerId="ADAL" clId="{1DA6FD4C-2892-42B1-8A10-F2F050380BF4}" dt="2025-07-10T15:53:47.313" v="1" actId="20577"/>
          <ac:spMkLst>
            <pc:docMk/>
            <pc:sldMk cId="478490726" sldId="1021"/>
            <ac:spMk id="2" creationId="{4A54720F-4E21-922D-F092-F84342081FE6}"/>
          </ac:spMkLst>
        </pc:spChg>
        <pc:spChg chg="mod">
          <ac:chgData name="Avery, Devon - Division of Assessment and Accountability Support" userId="ea78a75c-c17e-4901-bc17-b64bcd9c9f6d" providerId="ADAL" clId="{1DA6FD4C-2892-42B1-8A10-F2F050380BF4}" dt="2025-07-10T15:56:09.993" v="346" actId="20577"/>
          <ac:spMkLst>
            <pc:docMk/>
            <pc:sldMk cId="478490726" sldId="1021"/>
            <ac:spMk id="6" creationId="{3DCC6E94-F52F-883C-E0B7-26EE1B5474DF}"/>
          </ac:spMkLst>
        </pc:spChg>
      </pc:sldChg>
      <pc:sldChg chg="del">
        <pc:chgData name="Avery, Devon - Division of Assessment and Accountability Support" userId="ea78a75c-c17e-4901-bc17-b64bcd9c9f6d" providerId="ADAL" clId="{1DA6FD4C-2892-42B1-8A10-F2F050380BF4}" dt="2025-07-10T15:54:28.896" v="18" actId="47"/>
        <pc:sldMkLst>
          <pc:docMk/>
          <pc:sldMk cId="510689032" sldId="1022"/>
        </pc:sldMkLst>
      </pc:sldChg>
      <pc:sldChg chg="add modNotesTx">
        <pc:chgData name="Avery, Devon - Division of Assessment and Accountability Support" userId="ea78a75c-c17e-4901-bc17-b64bcd9c9f6d" providerId="ADAL" clId="{1DA6FD4C-2892-42B1-8A10-F2F050380BF4}" dt="2025-07-10T15:56:40.421" v="445" actId="20577"/>
        <pc:sldMkLst>
          <pc:docMk/>
          <pc:sldMk cId="506055945" sldId="1023"/>
        </pc:sldMkLst>
      </pc:sldChg>
      <pc:sldMasterChg chg="delSldLayout">
        <pc:chgData name="Avery, Devon - Division of Assessment and Accountability Support" userId="ea78a75c-c17e-4901-bc17-b64bcd9c9f6d" providerId="ADAL" clId="{1DA6FD4C-2892-42B1-8A10-F2F050380BF4}" dt="2025-07-10T15:54:35.715" v="32" actId="47"/>
        <pc:sldMasterMkLst>
          <pc:docMk/>
          <pc:sldMasterMk cId="2271339680" sldId="2147483648"/>
        </pc:sldMasterMkLst>
        <pc:sldLayoutChg chg="del">
          <pc:chgData name="Avery, Devon - Division of Assessment and Accountability Support" userId="ea78a75c-c17e-4901-bc17-b64bcd9c9f6d" providerId="ADAL" clId="{1DA6FD4C-2892-42B1-8A10-F2F050380BF4}" dt="2025-07-10T15:54:33.843" v="29" actId="47"/>
          <pc:sldLayoutMkLst>
            <pc:docMk/>
            <pc:sldMasterMk cId="2271339680" sldId="2147483648"/>
            <pc:sldLayoutMk cId="1812494468" sldId="2147483662"/>
          </pc:sldLayoutMkLst>
        </pc:sldLayoutChg>
        <pc:sldLayoutChg chg="del">
          <pc:chgData name="Avery, Devon - Division of Assessment and Accountability Support" userId="ea78a75c-c17e-4901-bc17-b64bcd9c9f6d" providerId="ADAL" clId="{1DA6FD4C-2892-42B1-8A10-F2F050380BF4}" dt="2025-07-10T15:54:35.715" v="32" actId="47"/>
          <pc:sldLayoutMkLst>
            <pc:docMk/>
            <pc:sldMasterMk cId="2271339680" sldId="2147483648"/>
            <pc:sldLayoutMk cId="532155304" sldId="2147483667"/>
          </pc:sldLayoutMkLst>
        </pc:sldLayoutChg>
        <pc:sldLayoutChg chg="del">
          <pc:chgData name="Avery, Devon - Division of Assessment and Accountability Support" userId="ea78a75c-c17e-4901-bc17-b64bcd9c9f6d" providerId="ADAL" clId="{1DA6FD4C-2892-42B1-8A10-F2F050380BF4}" dt="2025-07-10T15:54:20.780" v="4" actId="47"/>
          <pc:sldLayoutMkLst>
            <pc:docMk/>
            <pc:sldMasterMk cId="2271339680" sldId="2147483648"/>
            <pc:sldLayoutMk cId="633993762" sldId="2147483671"/>
          </pc:sldLayoutMkLst>
        </pc:sldLayoutChg>
        <pc:sldLayoutChg chg="del">
          <pc:chgData name="Avery, Devon - Division of Assessment and Accountability Support" userId="ea78a75c-c17e-4901-bc17-b64bcd9c9f6d" providerId="ADAL" clId="{1DA6FD4C-2892-42B1-8A10-F2F050380BF4}" dt="2025-07-10T15:54:24.187" v="11" actId="47"/>
          <pc:sldLayoutMkLst>
            <pc:docMk/>
            <pc:sldMasterMk cId="2271339680" sldId="2147483648"/>
            <pc:sldLayoutMk cId="1666747880" sldId="2147483675"/>
          </pc:sldLayoutMkLst>
        </pc:sldLayoutChg>
      </pc:sldMasterChg>
    </pc:docChg>
  </pc:docChgLst>
  <pc:docChgLst>
    <pc:chgData name="Avery, Devon - Division of Assessment and Accountability Support" userId="S::devon.avery@education.ky.gov::ea78a75c-c17e-4901-bc17-b64bcd9c9f6d" providerId="AD" clId="Web-{A990B6FA-E94B-F982-1EAF-39A327451FF5}"/>
    <pc:docChg chg="delSld">
      <pc:chgData name="Avery, Devon - Division of Assessment and Accountability Support" userId="S::devon.avery@education.ky.gov::ea78a75c-c17e-4901-bc17-b64bcd9c9f6d" providerId="AD" clId="Web-{A990B6FA-E94B-F982-1EAF-39A327451FF5}" dt="2025-07-21T13:44:35.399" v="12"/>
      <pc:docMkLst>
        <pc:docMk/>
      </pc:docMkLst>
      <pc:sldChg chg="del">
        <pc:chgData name="Avery, Devon - Division of Assessment and Accountability Support" userId="S::devon.avery@education.ky.gov::ea78a75c-c17e-4901-bc17-b64bcd9c9f6d" providerId="AD" clId="Web-{A990B6FA-E94B-F982-1EAF-39A327451FF5}" dt="2025-07-21T13:44:30.946" v="8"/>
        <pc:sldMkLst>
          <pc:docMk/>
          <pc:sldMk cId="2078091456" sldId="333"/>
        </pc:sldMkLst>
      </pc:sldChg>
      <pc:sldChg chg="del">
        <pc:chgData name="Avery, Devon - Division of Assessment and Accountability Support" userId="S::devon.avery@education.ky.gov::ea78a75c-c17e-4901-bc17-b64bcd9c9f6d" providerId="AD" clId="Web-{A990B6FA-E94B-F982-1EAF-39A327451FF5}" dt="2025-07-21T13:44:32.290" v="9"/>
        <pc:sldMkLst>
          <pc:docMk/>
          <pc:sldMk cId="1257132496" sldId="366"/>
        </pc:sldMkLst>
      </pc:sldChg>
      <pc:sldChg chg="del">
        <pc:chgData name="Avery, Devon - Division of Assessment and Accountability Support" userId="S::devon.avery@education.ky.gov::ea78a75c-c17e-4901-bc17-b64bcd9c9f6d" providerId="AD" clId="Web-{A990B6FA-E94B-F982-1EAF-39A327451FF5}" dt="2025-07-21T13:44:35.399" v="12"/>
        <pc:sldMkLst>
          <pc:docMk/>
          <pc:sldMk cId="975096466" sldId="389"/>
        </pc:sldMkLst>
      </pc:sldChg>
      <pc:sldChg chg="del">
        <pc:chgData name="Avery, Devon - Division of Assessment and Accountability Support" userId="S::devon.avery@education.ky.gov::ea78a75c-c17e-4901-bc17-b64bcd9c9f6d" providerId="AD" clId="Web-{A990B6FA-E94B-F982-1EAF-39A327451FF5}" dt="2025-07-21T13:44:29.024" v="5"/>
        <pc:sldMkLst>
          <pc:docMk/>
          <pc:sldMk cId="1906560552" sldId="393"/>
        </pc:sldMkLst>
      </pc:sldChg>
      <pc:sldChg chg="del">
        <pc:chgData name="Avery, Devon - Division of Assessment and Accountability Support" userId="S::devon.avery@education.ky.gov::ea78a75c-c17e-4901-bc17-b64bcd9c9f6d" providerId="AD" clId="Web-{A990B6FA-E94B-F982-1EAF-39A327451FF5}" dt="2025-07-21T13:44:28.087" v="3"/>
        <pc:sldMkLst>
          <pc:docMk/>
          <pc:sldMk cId="1089957153" sldId="394"/>
        </pc:sldMkLst>
      </pc:sldChg>
      <pc:sldChg chg="del">
        <pc:chgData name="Avery, Devon - Division of Assessment and Accountability Support" userId="S::devon.avery@education.ky.gov::ea78a75c-c17e-4901-bc17-b64bcd9c9f6d" providerId="AD" clId="Web-{A990B6FA-E94B-F982-1EAF-39A327451FF5}" dt="2025-07-21T13:44:26.571" v="0"/>
        <pc:sldMkLst>
          <pc:docMk/>
          <pc:sldMk cId="1792822603" sldId="999"/>
        </pc:sldMkLst>
      </pc:sldChg>
      <pc:sldChg chg="del">
        <pc:chgData name="Avery, Devon - Division of Assessment and Accountability Support" userId="S::devon.avery@education.ky.gov::ea78a75c-c17e-4901-bc17-b64bcd9c9f6d" providerId="AD" clId="Web-{A990B6FA-E94B-F982-1EAF-39A327451FF5}" dt="2025-07-21T13:44:29.899" v="7"/>
        <pc:sldMkLst>
          <pc:docMk/>
          <pc:sldMk cId="4028371711" sldId="1014"/>
        </pc:sldMkLst>
      </pc:sldChg>
      <pc:sldChg chg="del">
        <pc:chgData name="Avery, Devon - Division of Assessment and Accountability Support" userId="S::devon.avery@education.ky.gov::ea78a75c-c17e-4901-bc17-b64bcd9c9f6d" providerId="AD" clId="Web-{A990B6FA-E94B-F982-1EAF-39A327451FF5}" dt="2025-07-21T13:44:29.493" v="6"/>
        <pc:sldMkLst>
          <pc:docMk/>
          <pc:sldMk cId="3240164808" sldId="1015"/>
        </pc:sldMkLst>
      </pc:sldChg>
      <pc:sldChg chg="del">
        <pc:chgData name="Avery, Devon - Division of Assessment and Accountability Support" userId="S::devon.avery@education.ky.gov::ea78a75c-c17e-4901-bc17-b64bcd9c9f6d" providerId="AD" clId="Web-{A990B6FA-E94B-F982-1EAF-39A327451FF5}" dt="2025-07-21T13:44:28.571" v="4"/>
        <pc:sldMkLst>
          <pc:docMk/>
          <pc:sldMk cId="2808967955" sldId="1016"/>
        </pc:sldMkLst>
      </pc:sldChg>
      <pc:sldChg chg="del">
        <pc:chgData name="Avery, Devon - Division of Assessment and Accountability Support" userId="S::devon.avery@education.ky.gov::ea78a75c-c17e-4901-bc17-b64bcd9c9f6d" providerId="AD" clId="Web-{A990B6FA-E94B-F982-1EAF-39A327451FF5}" dt="2025-07-21T13:44:27.633" v="2"/>
        <pc:sldMkLst>
          <pc:docMk/>
          <pc:sldMk cId="3249179585" sldId="1017"/>
        </pc:sldMkLst>
      </pc:sldChg>
      <pc:sldChg chg="del">
        <pc:chgData name="Avery, Devon - Division of Assessment and Accountability Support" userId="S::devon.avery@education.ky.gov::ea78a75c-c17e-4901-bc17-b64bcd9c9f6d" providerId="AD" clId="Web-{A990B6FA-E94B-F982-1EAF-39A327451FF5}" dt="2025-07-21T13:44:33.727" v="11"/>
        <pc:sldMkLst>
          <pc:docMk/>
          <pc:sldMk cId="1420195573" sldId="1018"/>
        </pc:sldMkLst>
      </pc:sldChg>
      <pc:sldChg chg="del">
        <pc:chgData name="Avery, Devon - Division of Assessment and Accountability Support" userId="S::devon.avery@education.ky.gov::ea78a75c-c17e-4901-bc17-b64bcd9c9f6d" providerId="AD" clId="Web-{A990B6FA-E94B-F982-1EAF-39A327451FF5}" dt="2025-07-21T13:44:32.696" v="10"/>
        <pc:sldMkLst>
          <pc:docMk/>
          <pc:sldMk cId="106005630" sldId="1019"/>
        </pc:sldMkLst>
      </pc:sldChg>
      <pc:sldChg chg="del">
        <pc:chgData name="Avery, Devon - Division of Assessment and Accountability Support" userId="S::devon.avery@education.ky.gov::ea78a75c-c17e-4901-bc17-b64bcd9c9f6d" providerId="AD" clId="Web-{A990B6FA-E94B-F982-1EAF-39A327451FF5}" dt="2025-07-21T13:44:27.055" v="1"/>
        <pc:sldMkLst>
          <pc:docMk/>
          <pc:sldMk cId="3567087825" sldId="1020"/>
        </pc:sldMkLst>
      </pc:sldChg>
    </pc:docChg>
  </pc:docChgLst>
  <pc:docChgLst>
    <pc:chgData name="Avery, Devon - Division of Assessment and Accountability Support" userId="S::devon.avery@education.ky.gov::ea78a75c-c17e-4901-bc17-b64bcd9c9f6d" providerId="AD" clId="Web-{239831EE-5ECD-E9E1-B70E-3179844277BD}"/>
    <pc:docChg chg="modSld">
      <pc:chgData name="Avery, Devon - Division of Assessment and Accountability Support" userId="S::devon.avery@education.ky.gov::ea78a75c-c17e-4901-bc17-b64bcd9c9f6d" providerId="AD" clId="Web-{239831EE-5ECD-E9E1-B70E-3179844277BD}" dt="2025-07-30T19:45:44.022" v="1"/>
      <pc:docMkLst>
        <pc:docMk/>
      </pc:docMkLst>
      <pc:sldChg chg="modSp">
        <pc:chgData name="Avery, Devon - Division of Assessment and Accountability Support" userId="S::devon.avery@education.ky.gov::ea78a75c-c17e-4901-bc17-b64bcd9c9f6d" providerId="AD" clId="Web-{239831EE-5ECD-E9E1-B70E-3179844277BD}" dt="2025-07-30T19:45:41.772" v="0"/>
        <pc:sldMkLst>
          <pc:docMk/>
          <pc:sldMk cId="478490726" sldId="1021"/>
        </pc:sldMkLst>
        <pc:spChg chg="ord">
          <ac:chgData name="Avery, Devon - Division of Assessment and Accountability Support" userId="S::devon.avery@education.ky.gov::ea78a75c-c17e-4901-bc17-b64bcd9c9f6d" providerId="AD" clId="Web-{239831EE-5ECD-E9E1-B70E-3179844277BD}" dt="2025-07-30T19:45:41.772" v="0"/>
          <ac:spMkLst>
            <pc:docMk/>
            <pc:sldMk cId="478490726" sldId="1021"/>
            <ac:spMk id="2" creationId="{4A54720F-4E21-922D-F092-F84342081FE6}"/>
          </ac:spMkLst>
        </pc:spChg>
      </pc:sldChg>
      <pc:sldChg chg="modSp">
        <pc:chgData name="Avery, Devon - Division of Assessment and Accountability Support" userId="S::devon.avery@education.ky.gov::ea78a75c-c17e-4901-bc17-b64bcd9c9f6d" providerId="AD" clId="Web-{239831EE-5ECD-E9E1-B70E-3179844277BD}" dt="2025-07-30T19:45:44.022" v="1"/>
        <pc:sldMkLst>
          <pc:docMk/>
          <pc:sldMk cId="506055945" sldId="1023"/>
        </pc:sldMkLst>
        <pc:spChg chg="ord">
          <ac:chgData name="Avery, Devon - Division of Assessment and Accountability Support" userId="S::devon.avery@education.ky.gov::ea78a75c-c17e-4901-bc17-b64bcd9c9f6d" providerId="AD" clId="Web-{239831EE-5ECD-E9E1-B70E-3179844277BD}" dt="2025-07-30T19:45:44.022" v="1"/>
          <ac:spMkLst>
            <pc:docMk/>
            <pc:sldMk cId="506055945" sldId="1023"/>
            <ac:spMk id="3" creationId="{DC6F9CCB-3F32-04C6-D2F0-957A6B02A2D8}"/>
          </ac:spMkLst>
        </pc:spChg>
      </pc:sldChg>
    </pc:docChg>
  </pc:docChgLst>
  <pc:docChgLst>
    <pc:chgData name="Avery, Devon - Division of Assessment and Accountability Support" userId="S::devon.avery@education.ky.gov::ea78a75c-c17e-4901-bc17-b64bcd9c9f6d" providerId="AD" clId="Web-{98AF45F8-3CA5-5069-376F-0B1481834843}"/>
    <pc:docChg chg="addSld delSld">
      <pc:chgData name="Avery, Devon - Division of Assessment and Accountability Support" userId="S::devon.avery@education.ky.gov::ea78a75c-c17e-4901-bc17-b64bcd9c9f6d" providerId="AD" clId="Web-{98AF45F8-3CA5-5069-376F-0B1481834843}" dt="2025-07-30T19:43:18.660" v="11"/>
      <pc:docMkLst>
        <pc:docMk/>
      </pc:docMkLst>
      <pc:sldChg chg="del">
        <pc:chgData name="Avery, Devon - Division of Assessment and Accountability Support" userId="S::devon.avery@education.ky.gov::ea78a75c-c17e-4901-bc17-b64bcd9c9f6d" providerId="AD" clId="Web-{98AF45F8-3CA5-5069-376F-0B1481834843}" dt="2025-07-30T19:41:48.452" v="3"/>
        <pc:sldMkLst>
          <pc:docMk/>
          <pc:sldMk cId="1603595661" sldId="299"/>
        </pc:sldMkLst>
      </pc:sldChg>
      <pc:sldChg chg="del">
        <pc:chgData name="Avery, Devon - Division of Assessment and Accountability Support" userId="S::devon.avery@education.ky.gov::ea78a75c-c17e-4901-bc17-b64bcd9c9f6d" providerId="AD" clId="Web-{98AF45F8-3CA5-5069-376F-0B1481834843}" dt="2025-07-30T19:42:52.330" v="9"/>
        <pc:sldMkLst>
          <pc:docMk/>
          <pc:sldMk cId="309773406" sldId="300"/>
        </pc:sldMkLst>
      </pc:sldChg>
      <pc:sldChg chg="del">
        <pc:chgData name="Avery, Devon - Division of Assessment and Accountability Support" userId="S::devon.avery@education.ky.gov::ea78a75c-c17e-4901-bc17-b64bcd9c9f6d" providerId="AD" clId="Web-{98AF45F8-3CA5-5069-376F-0B1481834843}" dt="2025-07-30T19:42:10.031" v="5"/>
        <pc:sldMkLst>
          <pc:docMk/>
          <pc:sldMk cId="3230883908" sldId="302"/>
        </pc:sldMkLst>
      </pc:sldChg>
      <pc:sldChg chg="del">
        <pc:chgData name="Avery, Devon - Division of Assessment and Accountability Support" userId="S::devon.avery@education.ky.gov::ea78a75c-c17e-4901-bc17-b64bcd9c9f6d" providerId="AD" clId="Web-{98AF45F8-3CA5-5069-376F-0B1481834843}" dt="2025-07-30T19:41:11.028" v="1"/>
        <pc:sldMkLst>
          <pc:docMk/>
          <pc:sldMk cId="2024621048" sldId="303"/>
        </pc:sldMkLst>
      </pc:sldChg>
      <pc:sldChg chg="del">
        <pc:chgData name="Avery, Devon - Division of Assessment and Accountability Support" userId="S::devon.avery@education.ky.gov::ea78a75c-c17e-4901-bc17-b64bcd9c9f6d" providerId="AD" clId="Web-{98AF45F8-3CA5-5069-376F-0B1481834843}" dt="2025-07-30T19:43:18.660" v="11"/>
        <pc:sldMkLst>
          <pc:docMk/>
          <pc:sldMk cId="1293616305" sldId="1010"/>
        </pc:sldMkLst>
      </pc:sldChg>
      <pc:sldChg chg="add">
        <pc:chgData name="Avery, Devon - Division of Assessment and Accountability Support" userId="S::devon.avery@education.ky.gov::ea78a75c-c17e-4901-bc17-b64bcd9c9f6d" providerId="AD" clId="Web-{98AF45F8-3CA5-5069-376F-0B1481834843}" dt="2025-07-30T19:41:04.668" v="0"/>
        <pc:sldMkLst>
          <pc:docMk/>
          <pc:sldMk cId="1202773941" sldId="1024"/>
        </pc:sldMkLst>
      </pc:sldChg>
      <pc:sldChg chg="add">
        <pc:chgData name="Avery, Devon - Division of Assessment and Accountability Support" userId="S::devon.avery@education.ky.gov::ea78a75c-c17e-4901-bc17-b64bcd9c9f6d" providerId="AD" clId="Web-{98AF45F8-3CA5-5069-376F-0B1481834843}" dt="2025-07-30T19:41:43.530" v="2"/>
        <pc:sldMkLst>
          <pc:docMk/>
          <pc:sldMk cId="889126329" sldId="1025"/>
        </pc:sldMkLst>
      </pc:sldChg>
      <pc:sldChg chg="add">
        <pc:chgData name="Avery, Devon - Division of Assessment and Accountability Support" userId="S::devon.avery@education.ky.gov::ea78a75c-c17e-4901-bc17-b64bcd9c9f6d" providerId="AD" clId="Web-{98AF45F8-3CA5-5069-376F-0B1481834843}" dt="2025-07-30T19:42:05.562" v="4"/>
        <pc:sldMkLst>
          <pc:docMk/>
          <pc:sldMk cId="595191319" sldId="1026"/>
        </pc:sldMkLst>
      </pc:sldChg>
      <pc:sldChg chg="add">
        <pc:chgData name="Avery, Devon - Division of Assessment and Accountability Support" userId="S::devon.avery@education.ky.gov::ea78a75c-c17e-4901-bc17-b64bcd9c9f6d" providerId="AD" clId="Web-{98AF45F8-3CA5-5069-376F-0B1481834843}" dt="2025-07-30T19:42:26.923" v="6"/>
        <pc:sldMkLst>
          <pc:docMk/>
          <pc:sldMk cId="3360459838" sldId="1027"/>
        </pc:sldMkLst>
      </pc:sldChg>
      <pc:sldChg chg="add">
        <pc:chgData name="Avery, Devon - Division of Assessment and Accountability Support" userId="S::devon.avery@education.ky.gov::ea78a75c-c17e-4901-bc17-b64bcd9c9f6d" providerId="AD" clId="Web-{98AF45F8-3CA5-5069-376F-0B1481834843}" dt="2025-07-30T19:43:12.565" v="10"/>
        <pc:sldMkLst>
          <pc:docMk/>
          <pc:sldMk cId="2281472148" sldId="1028"/>
        </pc:sldMkLst>
      </pc:sldChg>
      <pc:sldChg chg="new del">
        <pc:chgData name="Avery, Devon - Division of Assessment and Accountability Support" userId="S::devon.avery@education.ky.gov::ea78a75c-c17e-4901-bc17-b64bcd9c9f6d" providerId="AD" clId="Web-{98AF45F8-3CA5-5069-376F-0B1481834843}" dt="2025-07-30T19:42:42.923" v="8"/>
        <pc:sldMkLst>
          <pc:docMk/>
          <pc:sldMk cId="2359237128" sldId="1028"/>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mn-lt"/>
              <a:cs typeface="Times New Roman"/>
            </a:rPr>
            <a:t>Contact Information</a:t>
          </a:r>
          <a:endParaRPr lang="en-US" b="0" i="0" u="none" strike="noStrike" cap="none" baseline="0" noProof="0">
            <a:solidFill>
              <a:srgbClr val="010000"/>
            </a:solidFill>
            <a:latin typeface="+mn-lt"/>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mn-lt"/>
              <a:cs typeface="Times New Roman"/>
            </a:rPr>
            <a:t>KDE DAC Information </a:t>
          </a:r>
          <a:r>
            <a:rPr lang="en-US">
              <a:latin typeface="+mn-lt"/>
              <a:cs typeface="Times New Roman"/>
              <a:hlinkClick xmlns:r="http://schemas.openxmlformats.org/officeDocument/2006/relationships" r:id="rId1"/>
            </a:rPr>
            <a:t>dacinfo@education.ky.gov</a:t>
          </a:r>
          <a:r>
            <a:rPr lang="en-US">
              <a:latin typeface="+mn-lt"/>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12249" custLinFactNeighborY="-2409">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mn-lt"/>
              <a:cs typeface="Times New Roman"/>
            </a:rPr>
            <a:t>KDE DAC Information </a:t>
          </a:r>
          <a:r>
            <a:rPr lang="en-US" sz="4700" kern="1200">
              <a:latin typeface="+mn-lt"/>
              <a:cs typeface="Times New Roman"/>
              <a:hlinkClick xmlns:r="http://schemas.openxmlformats.org/officeDocument/2006/relationships" r:id="rId1"/>
            </a:rPr>
            <a:t>dacinfo@education.ky.gov</a:t>
          </a:r>
          <a:r>
            <a:rPr lang="en-US" sz="4700" kern="1200">
              <a:latin typeface="+mn-lt"/>
              <a:cs typeface="Times New Roman"/>
            </a:rPr>
            <a:t> (502) 564-4394</a:t>
          </a:r>
        </a:p>
      </dsp:txBody>
      <dsp:txXfrm>
        <a:off x="0" y="772236"/>
        <a:ext cx="8325293" cy="3183075"/>
      </dsp:txXfrm>
    </dsp:sp>
    <dsp:sp modelId="{582781B1-11A1-43EE-AABF-775ACAB37D1D}">
      <dsp:nvSpPr>
        <dsp:cNvPr id="0" name=""/>
        <dsp:cNvSpPr/>
      </dsp:nvSpPr>
      <dsp:spPr>
        <a:xfrm>
          <a:off x="365276" y="5835"/>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mn-lt"/>
              <a:cs typeface="Times New Roman"/>
            </a:rPr>
            <a:t>Contact Information</a:t>
          </a:r>
          <a:endParaRPr lang="en-US" sz="4700" b="0" i="0" u="none" strike="noStrike" kern="1200" cap="none" baseline="0" noProof="0">
            <a:solidFill>
              <a:srgbClr val="010000"/>
            </a:solidFill>
            <a:latin typeface="+mn-lt"/>
            <a:cs typeface="Times New Roman"/>
          </a:endParaRPr>
        </a:p>
      </dsp:txBody>
      <dsp:txXfrm>
        <a:off x="433005" y="73564"/>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E94AF-BDE8-44D7-AAFD-0C292A7CE842}"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23E15-B521-487E-A8BF-802BA0A0A7B8}" type="slidenum">
              <a:rPr lang="en-US" smtClean="0"/>
              <a:t>‹#›</a:t>
            </a:fld>
            <a:endParaRPr lang="en-US"/>
          </a:p>
        </p:txBody>
      </p:sp>
    </p:spTree>
    <p:extLst>
      <p:ext uri="{BB962C8B-B14F-4D97-AF65-F5344CB8AC3E}">
        <p14:creationId xmlns:p14="http://schemas.microsoft.com/office/powerpoint/2010/main" val="16715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will discuss the Administration Code Regulation 703 KAR 5:080. </a:t>
            </a:r>
            <a:r>
              <a:rPr lang="en-US" sz="1200" kern="1200" dirty="0">
                <a:solidFill>
                  <a:schemeClr val="tx1"/>
                </a:solidFill>
                <a:effectLst/>
                <a:latin typeface="+mn-lt"/>
                <a:ea typeface="+mn-ea"/>
                <a:cs typeface="+mn-cs"/>
              </a:rPr>
              <a:t>This training must be completed prior to administrating any state-required </a:t>
            </a:r>
            <a:r>
              <a:rPr lang="en-US" dirty="0"/>
              <a:t>or optional assessments that are used in accountability</a:t>
            </a:r>
            <a:r>
              <a:rPr lang="en-US" sz="1200" kern="1200" dirty="0">
                <a:solidFill>
                  <a:schemeClr val="tx1"/>
                </a:solidFill>
                <a:effectLst/>
                <a:latin typeface="+mn-lt"/>
                <a:ea typeface="+mn-ea"/>
                <a:cs typeface="+mn-cs"/>
              </a:rPr>
              <a:t>, which include:</a:t>
            </a:r>
            <a:r>
              <a:rPr lang="en-US" dirty="0"/>
              <a:t> </a:t>
            </a:r>
            <a:endParaRPr lang="en-US" dirty="0">
              <a:ea typeface="Calibri"/>
              <a:cs typeface="Calibri"/>
            </a:endParaRPr>
          </a:p>
          <a:p>
            <a:endParaRPr lang="en-US" dirty="0"/>
          </a:p>
          <a:p>
            <a:r>
              <a:rPr lang="en-US" dirty="0"/>
              <a:t>•</a:t>
            </a:r>
            <a:r>
              <a:rPr lang="en-US" kern="1200" dirty="0">
                <a:solidFill>
                  <a:schemeClr val="tx1"/>
                </a:solidFill>
                <a:effectLst/>
              </a:rPr>
              <a:t>KSA</a:t>
            </a:r>
            <a:endParaRPr lang="en-US" dirty="0">
              <a:ea typeface="Calibri" panose="020F0502020204030204"/>
              <a:cs typeface="Calibri" panose="020F0502020204030204"/>
            </a:endParaRPr>
          </a:p>
          <a:p>
            <a:r>
              <a:rPr lang="en-US" dirty="0"/>
              <a:t>•</a:t>
            </a:r>
            <a:r>
              <a:rPr lang="en-US" kern="1200" dirty="0">
                <a:solidFill>
                  <a:schemeClr val="tx1"/>
                </a:solidFill>
                <a:effectLst/>
              </a:rPr>
              <a:t>AKSA</a:t>
            </a:r>
            <a:endParaRPr lang="en-US" dirty="0">
              <a:ea typeface="Calibri" panose="020F0502020204030204"/>
              <a:cs typeface="Calibri" panose="020F0502020204030204"/>
            </a:endParaRPr>
          </a:p>
          <a:p>
            <a:r>
              <a:rPr lang="en-US" dirty="0"/>
              <a:t>•</a:t>
            </a:r>
            <a:r>
              <a:rPr lang="en-US" kern="1200" dirty="0">
                <a:solidFill>
                  <a:schemeClr val="tx1"/>
                </a:solidFill>
                <a:effectLst/>
              </a:rPr>
              <a:t>WIDA ACCESS and WIDA Alternate Access for ELLs</a:t>
            </a:r>
            <a:endParaRPr lang="en-US" dirty="0">
              <a:ea typeface="Calibri" panose="020F0502020204030204"/>
              <a:cs typeface="Calibri" panose="020F0502020204030204"/>
            </a:endParaRPr>
          </a:p>
          <a:p>
            <a:r>
              <a:rPr lang="en-US" dirty="0"/>
              <a:t>•</a:t>
            </a:r>
            <a:r>
              <a:rPr lang="en-US" kern="1200" dirty="0">
                <a:solidFill>
                  <a:schemeClr val="tx1"/>
                </a:solidFill>
                <a:effectLst/>
              </a:rPr>
              <a:t>College Admissions Exam</a:t>
            </a:r>
            <a:endParaRPr lang="en-US" dirty="0">
              <a:ea typeface="Calibri" panose="020F0502020204030204"/>
              <a:cs typeface="Calibri" panose="020F0502020204030204"/>
            </a:endParaRPr>
          </a:p>
          <a:p>
            <a:r>
              <a:rPr lang="en-US" dirty="0"/>
              <a:t>•</a:t>
            </a:r>
            <a:r>
              <a:rPr lang="en-US" kern="1200" dirty="0">
                <a:solidFill>
                  <a:schemeClr val="tx1"/>
                </a:solidFill>
                <a:effectLst/>
              </a:rPr>
              <a:t>CTE EOP and CTE Industry Certification Exams</a:t>
            </a:r>
            <a:endParaRPr lang="en-US" dirty="0">
              <a:ea typeface="Calibri" panose="020F0502020204030204"/>
              <a:cs typeface="Calibri" panose="020F0502020204030204"/>
            </a:endParaRPr>
          </a:p>
          <a:p>
            <a:r>
              <a:rPr lang="en-US" dirty="0"/>
              <a:t>•</a:t>
            </a:r>
            <a:r>
              <a:rPr lang="en-US" kern="1200" dirty="0">
                <a:solidFill>
                  <a:schemeClr val="tx1"/>
                </a:solidFill>
                <a:effectLst/>
              </a:rPr>
              <a:t>And others</a:t>
            </a:r>
            <a:r>
              <a:rPr lang="en-US" dirty="0"/>
              <a:t> </a:t>
            </a:r>
            <a:endParaRPr lang="en-US" dirty="0">
              <a:ea typeface="Calibri" panose="020F0502020204030204"/>
              <a:cs typeface="Calibri" panose="020F0502020204030204"/>
            </a:endParaRPr>
          </a:p>
          <a:p>
            <a:pPr marL="171450" indent="-171450">
              <a:buFont typeface="Arial" panose="020B0604020202020204" pitchFamily="34" charset="0"/>
              <a:buChar char="•"/>
            </a:pPr>
            <a:endParaRPr lang="en-US" sz="1200"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If you are providing accommodations for students with an IEP, 504 Plan, or PSP, you will also need to review the Inclusion of Special Populations training.</a:t>
            </a:r>
            <a:r>
              <a:rPr lang="en-US" dirty="0"/>
              <a:t> </a:t>
            </a:r>
            <a:endParaRPr lang="en-US" dirty="0">
              <a:ea typeface="Calibri"/>
              <a:cs typeface="Calibri"/>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Each section has been broken down into training modules. Please ensure to review all five modules for the complete Administration Code training.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2AC7E-472F-8B74-8009-5D9ECF79D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507BD-B1B7-994B-0C70-D848AF67B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A29AF-F873-1641-D898-CD9FCEBA6F56}"/>
              </a:ext>
            </a:extLst>
          </p:cNvPr>
          <p:cNvSpPr>
            <a:spLocks noGrp="1"/>
          </p:cNvSpPr>
          <p:nvPr>
            <p:ph type="body" idx="1"/>
          </p:nvPr>
        </p:nvSpPr>
        <p:spPr/>
        <p:txBody>
          <a:bodyPr/>
          <a:lstStyle/>
          <a:p>
            <a:r>
              <a:rPr lang="en-US"/>
              <a:t>Only a student who meets all of the eligibility requirements for the Alternate Assessment Program as identified through the Admissions and Release Committee (ARC) process may participate in that program. Administering the state-required Alternate Assessment to a student who is not eligible is a violation of the Administration Code regulation.</a:t>
            </a:r>
          </a:p>
          <a:p>
            <a:endParaRPr lang="en-US"/>
          </a:p>
          <a:p>
            <a:r>
              <a:rPr lang="en-US"/>
              <a:t>The Alternate Assessment program provides for some modifications to test materials and student response modes to ensure student ownership. Ownership means that the student actively and meaningfully engages with the assessment materials, questions, and responses. Any accommodation or modification should be individualized and allow for meaningful and authentic engagement; an accommodation should not remove or diminish the student's active participation. As mentioned previously in this training, materials may not be taken offsite for the purposes of modification. Working on Alternate Assessment materials after the completion deadline is prohibited.</a:t>
            </a:r>
            <a:endParaRPr lang="en-US">
              <a:ea typeface="Calibri"/>
              <a:cs typeface="Calibri"/>
            </a:endParaRPr>
          </a:p>
          <a:p>
            <a:endParaRPr lang="en-US"/>
          </a:p>
          <a:p>
            <a:r>
              <a:rPr lang="en-US"/>
              <a:t>If a student does not use an accommodation or assistive device as a regular part of instruction, they should not use it during the alternate assessment.</a:t>
            </a:r>
            <a:endParaRPr lang="en-US">
              <a:ea typeface="Calibri"/>
              <a:cs typeface="Calibri"/>
            </a:endParaRPr>
          </a:p>
          <a:p>
            <a:r>
              <a:rPr lang="en-US"/>
              <a:t>  </a:t>
            </a:r>
            <a:endParaRPr lang="en-US">
              <a:cs typeface="Calibri"/>
            </a:endParaRPr>
          </a:p>
          <a:p>
            <a:r>
              <a:rPr lang="en-US"/>
              <a:t>Anyone administering the Alternate Assessment components must complete required training specific to the assessment. Assessment components such as binders containing test items, field tests, thumb drives, student response sheets, etc. are considered secure test items and shall be kept in double locked storage while not being used for test administration.</a:t>
            </a:r>
            <a:endParaRPr lang="en-US">
              <a:ea typeface="Calibri"/>
              <a:cs typeface="Calibri"/>
            </a:endParaRPr>
          </a:p>
          <a:p>
            <a:endParaRPr lang="en-US"/>
          </a:p>
          <a:p>
            <a:r>
              <a:rPr lang="en-US"/>
              <a:t>Just as with other state-required assessments, altering results of Alternate Assessment components is prohibited. </a:t>
            </a:r>
            <a:endParaRPr lang="en-US">
              <a:ea typeface="Calibri"/>
              <a:cs typeface="Calibri"/>
            </a:endParaRP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8B7914DA-0BDA-B035-52C4-23F22F67DB36}"/>
              </a:ext>
            </a:extLst>
          </p:cNvPr>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354697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4F301-879A-1C1A-6480-51FA37D82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6A0A5-73F0-8679-956F-F99A18126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10D66-BAF3-C8D4-6A6E-0C755A9748F9}"/>
              </a:ext>
            </a:extLst>
          </p:cNvPr>
          <p:cNvSpPr>
            <a:spLocks noGrp="1"/>
          </p:cNvSpPr>
          <p:nvPr>
            <p:ph type="body" idx="1"/>
          </p:nvPr>
        </p:nvSpPr>
        <p:spPr/>
        <p:txBody>
          <a:bodyPr/>
          <a:lstStyle/>
          <a:p>
            <a:r>
              <a:rPr lang="en-US"/>
              <a:t>Some allegation prevention tips surrounding Inclusion of Special Populations include providing the accommodations specified on a student plan. This includes enabling any necessary technology, checking for calculators (if permitted), and being sure not to provide unspecified accommodations for students who do not have them marked on a plan. </a:t>
            </a:r>
          </a:p>
          <a:p>
            <a:r>
              <a:rPr lang="en-US"/>
              <a:t>Additionally, make sure all assessments are administered in order. If a makeup session is required, consult the TAM for that assessment or contact KDE for guidance. </a:t>
            </a:r>
          </a:p>
          <a:p>
            <a:endParaRPr lang="en-US"/>
          </a:p>
          <a:p>
            <a:r>
              <a:rPr lang="en-US"/>
              <a:t>Some state-required assessments have additional required trainings; please complete these trainings to avoid being in violation of the Administration Code regulation. Before administering the AKSA to a student, be sure that student is qualified for that assessment, and it is reflected in the student’s IEP.</a:t>
            </a:r>
          </a:p>
          <a:p>
            <a:endParaRPr lang="en-US"/>
          </a:p>
        </p:txBody>
      </p:sp>
      <p:sp>
        <p:nvSpPr>
          <p:cNvPr id="4" name="Slide Number Placeholder 3">
            <a:extLst>
              <a:ext uri="{FF2B5EF4-FFF2-40B4-BE49-F238E27FC236}">
                <a16:creationId xmlns:a16="http://schemas.microsoft.com/office/drawing/2014/main" id="{10DC6B1F-F753-934D-1A91-D7263619E7C4}"/>
              </a:ext>
            </a:extLst>
          </p:cNvPr>
          <p:cNvSpPr>
            <a:spLocks noGrp="1"/>
          </p:cNvSpPr>
          <p:nvPr>
            <p:ph type="sldNum" sz="quarter" idx="5"/>
          </p:nvPr>
        </p:nvSpPr>
        <p:spPr/>
        <p:txBody>
          <a:bodyPr/>
          <a:lstStyle/>
          <a:p>
            <a:fld id="{04023E15-B521-487E-A8BF-802BA0A0A7B8}" type="slidenum">
              <a:rPr lang="en-US" smtClean="0"/>
              <a:t>11</a:t>
            </a:fld>
            <a:endParaRPr lang="en-US"/>
          </a:p>
        </p:txBody>
      </p:sp>
    </p:spTree>
    <p:extLst>
      <p:ext uri="{BB962C8B-B14F-4D97-AF65-F5344CB8AC3E}">
        <p14:creationId xmlns:p14="http://schemas.microsoft.com/office/powerpoint/2010/main" val="2116352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1C127-3081-87A9-8DE8-89EBAC04C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C3684-19A0-6C2B-8CFB-D7A9FC4BA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D72D8-7189-DECC-D9E9-9C68ED3B7BFB}"/>
              </a:ext>
            </a:extLst>
          </p:cNvPr>
          <p:cNvSpPr>
            <a:spLocks noGrp="1"/>
          </p:cNvSpPr>
          <p:nvPr>
            <p:ph type="body" idx="1"/>
          </p:nvPr>
        </p:nvSpPr>
        <p:spPr/>
        <p:txBody>
          <a:bodyPr/>
          <a:lstStyle/>
          <a:p>
            <a:r>
              <a:rPr lang="en-US" sz="1200" kern="1200">
                <a:solidFill>
                  <a:schemeClr val="tx1"/>
                </a:solidFill>
                <a:effectLst/>
                <a:latin typeface="+mn-lt"/>
                <a:ea typeface="+mn-ea"/>
                <a:cs typeface="+mn-cs"/>
              </a:rPr>
              <a:t>It’s time for our fourth Check for Understanding. I’ll give you a couple of minutes to read through these Yes or No questions, then we will discuss the answers.</a:t>
            </a:r>
          </a:p>
          <a:p>
            <a:endParaRPr lang="en-US" sz="1200" kern="1200">
              <a:solidFill>
                <a:schemeClr val="tx1"/>
              </a:solidFill>
              <a:effectLst/>
              <a:latin typeface="+mn-lt"/>
              <a:ea typeface="+mn-ea"/>
              <a:cs typeface="+mn-cs"/>
            </a:endParaRPr>
          </a:p>
          <a:p>
            <a:pPr marL="228600" lvl="0" indent="-228600">
              <a:buAutoNum type="arabicPeriod"/>
            </a:pPr>
            <a:r>
              <a:rPr lang="en-US" sz="1200">
                <a:solidFill>
                  <a:schemeClr val="tx2"/>
                </a:solidFill>
              </a:rPr>
              <a:t>Is it acceptable to do test prep activities or scrimmage tests if no </a:t>
            </a:r>
            <a:r>
              <a:rPr lang="en-US">
                <a:solidFill>
                  <a:schemeClr val="tx2"/>
                </a:solidFill>
              </a:rPr>
              <a:t>feedback</a:t>
            </a:r>
            <a:r>
              <a:rPr lang="en-US" sz="1200">
                <a:solidFill>
                  <a:schemeClr val="tx2"/>
                </a:solidFill>
              </a:rPr>
              <a:t> is given or applied to future instruction?</a:t>
            </a:r>
            <a:endParaRPr lang="en-US" sz="1200">
              <a:solidFill>
                <a:schemeClr val="tx2"/>
              </a:solidFill>
              <a:ea typeface="Calibri"/>
              <a:cs typeface="Calibri"/>
            </a:endParaRPr>
          </a:p>
          <a:p>
            <a:pPr marL="228600" lvl="0" indent="-228600">
              <a:buAutoNum type="arabicPeriod"/>
            </a:pPr>
            <a:endParaRPr lang="en-US" sz="1200" kern="1200">
              <a:solidFill>
                <a:schemeClr val="tx1"/>
              </a:solidFill>
              <a:effectLst/>
              <a:latin typeface="+mn-lt"/>
              <a:ea typeface="+mn-ea"/>
              <a:cs typeface="+mn-cs"/>
            </a:endParaRPr>
          </a:p>
          <a:p>
            <a:pPr>
              <a:defRPr/>
            </a:pPr>
            <a:r>
              <a:rPr lang="en-US"/>
              <a:t>(NO) Scrimmages, content review, and benchmark testing types of activities are only acceptable if results are used to guide further instruction and to identify and improve areas for growth. (p. 13)</a:t>
            </a:r>
            <a:endParaRPr lang="en-US">
              <a:cs typeface="Calibri" panose="020F0502020204030204"/>
            </a:endParaRPr>
          </a:p>
          <a:p>
            <a:endParaRPr lang="en-US" sz="1200" kern="1200">
              <a:solidFill>
                <a:schemeClr val="tx1"/>
              </a:solidFill>
              <a:effectLst/>
              <a:latin typeface="+mn-lt"/>
              <a:ea typeface="+mn-ea"/>
              <a:cs typeface="+mn-cs"/>
            </a:endParaRPr>
          </a:p>
          <a:p>
            <a:r>
              <a:rPr lang="en-US" sz="1200">
                <a:solidFill>
                  <a:schemeClr val="tx2"/>
                </a:solidFill>
              </a:rPr>
              <a:t>2. Is it acceptable for a Good Faith Checklist to include efforts such as bringing a fully charged device, sitting quietly after finishing, and not using unapproved electronic devices? </a:t>
            </a:r>
            <a:endParaRPr lang="en-US" sz="1200">
              <a:solidFill>
                <a:schemeClr val="tx2"/>
              </a:solidFill>
              <a:ea typeface="Calibri"/>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(YES) Good Faith Checklists may include the efforts listed above. They may not require the use of specific strategies, answer lengths, or anything that would take away student ownership of assessment results. (p. 14)</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r>
              <a:rPr lang="en-US" sz="1200">
                <a:solidFill>
                  <a:schemeClr val="tx2"/>
                </a:solidFill>
              </a:rPr>
              <a:t>3. Is a violation of the Inclusion of Special Populations regulation also a violation of the Administration Code regulation?</a:t>
            </a:r>
            <a:endParaRPr lang="en-US" sz="1200">
              <a:solidFill>
                <a:schemeClr val="tx2"/>
              </a:solidFill>
              <a:ea typeface="Calibri"/>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(YES) Violating the Inclusion of Special Populations regulation while providing accommodations is also a violation of the Administration Code. (p. 15)</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a:solidFill>
                  <a:schemeClr val="tx2"/>
                </a:solidFill>
              </a:rPr>
              <a:t>4. Is there additional training required to administer Alternate Assessment components?</a:t>
            </a:r>
            <a:endParaRPr lang="en-US" sz="1200">
              <a:solidFill>
                <a:schemeClr val="tx2"/>
              </a:solidFill>
              <a:ea typeface="Calibri"/>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(YES) It is required to complete and pass additional training requirements before administering Alternate Assessment components. (p. 15)</a:t>
            </a:r>
            <a:endParaRPr lang="en-US" sz="1200" kern="1200">
              <a:solidFill>
                <a:schemeClr val="tx1"/>
              </a:solidFill>
              <a:effectLst/>
              <a:latin typeface="+mn-lt"/>
              <a:cs typeface="Calibri"/>
            </a:endParaRPr>
          </a:p>
          <a:p>
            <a:endParaRPr lang="en-US">
              <a:cs typeface="Calibri"/>
            </a:endParaRP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8796FEF5-9A4F-44E0-A2E3-371B801AE50A}"/>
              </a:ext>
            </a:extLst>
          </p:cNvPr>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2015300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2A46-530C-304B-B8C4-C32B2834D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0EC2A-9463-D157-4258-54537422C2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0747D-8E77-3807-E4DC-67D730F705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concludes Module 4. Please proceed through all five modules for the complete training.</a:t>
            </a:r>
            <a:endParaRPr lang="en-US" b="0" i="0" dirty="0"/>
          </a:p>
          <a:p>
            <a:pPr>
              <a:defRPr/>
            </a:pPr>
            <a:endParaRPr lang="en-US" dirty="0"/>
          </a:p>
          <a:p>
            <a:pPr>
              <a:defRPr/>
            </a:pPr>
            <a:r>
              <a:rPr lang="en-US"/>
              <a:t>If you have questions, please contact KDE DAC Information, dacinfo@education.ky.gov, or call 502-564-4394.</a:t>
            </a:r>
            <a:r>
              <a:rPr lang="en-US" b="0" i="1" kern="1200">
                <a:solidFill>
                  <a:schemeClr val="tx1"/>
                </a:solidFill>
                <a:effectLst/>
              </a:rPr>
              <a:t> </a:t>
            </a:r>
            <a:r>
              <a:rPr lang="en-US" i="1" dirty="0"/>
              <a:t> </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a:lnSpc>
                <a:spcPct val="100000"/>
              </a:lnSpc>
              <a:spcBef>
                <a:spcPts val="0"/>
              </a:spcBef>
              <a:spcAft>
                <a:spcPts val="0"/>
              </a:spcAft>
              <a:buClrTx/>
              <a:buSzTx/>
              <a:buFontTx/>
              <a:buNone/>
              <a:tabLst/>
              <a:defRPr/>
            </a:pPr>
            <a:endParaRPr lang="en-US" i="1"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24457730-93C4-4FB4-6544-D9C9ACDEEA04}"/>
              </a:ext>
            </a:extLst>
          </p:cNvPr>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379495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759A-C6C9-06E0-B19F-187CE868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E7546-909C-76A3-1967-8B8E12A96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74AC6-80C3-5102-3E32-CE6243118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Module 4 will discuss test preparation and student rewards as well as the inclusion of special populations and alternate assessment. There will be some allegation prevention and best practices tips and a check for understanding at the end of the module.</a:t>
            </a:r>
            <a:endParaRPr lang="en-US" dirty="0">
              <a:cs typeface="Calibri"/>
            </a:endParaRPr>
          </a:p>
        </p:txBody>
      </p:sp>
      <p:sp>
        <p:nvSpPr>
          <p:cNvPr id="4" name="Slide Number Placeholder 3">
            <a:extLst>
              <a:ext uri="{FF2B5EF4-FFF2-40B4-BE49-F238E27FC236}">
                <a16:creationId xmlns:a16="http://schemas.microsoft.com/office/drawing/2014/main" id="{3BAACCB3-B5F0-BF20-182A-8522A183E7F3}"/>
              </a:ext>
            </a:extLst>
          </p:cNvPr>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38031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section of the regulation pertaining to appropriate test preparation, good faith effort checklists, and student rewards begins on page 13 of the Administration Code regulation document.</a:t>
            </a:r>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253007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simulation practices are allowed under certain circumstances!   </a:t>
            </a:r>
          </a:p>
          <a:p>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Students should be familiar with using test-taking strategies for assessments such as those used in the classroom, direct formative assessments, etc., not just for the use on state-required assessments.   </a:t>
            </a:r>
            <a:endParaRPr lang="en-US">
              <a:cs typeface="Calibri"/>
            </a:endParaRPr>
          </a:p>
          <a:p>
            <a:endParaRPr lang="en-US"/>
          </a:p>
          <a:p>
            <a:r>
              <a:rPr lang="en-US"/>
              <a:t>Activities related to testing preparation should be planned to improve student learning, including analyzing student results, student feedback, and advanced instruction. Events for the sole purpose of raising test scores or practice with no feedback are not acceptable. Testing activities that provide feedback that can benefit students’ learning are permitted and encouraged. Regular instruction must continue during the testing window (except during test sessions) and the order of instruction should not be altered to match the order of content area tests.</a:t>
            </a:r>
            <a:endParaRPr lang="en-US">
              <a:cs typeface="Calibri"/>
            </a:endParaRPr>
          </a:p>
          <a:p>
            <a:r>
              <a:rPr lang="en-US"/>
              <a:t>  </a:t>
            </a:r>
            <a:endParaRPr lang="en-US">
              <a:cs typeface="Calibri"/>
            </a:endParaRPr>
          </a:p>
          <a:p>
            <a:r>
              <a:rPr lang="en-US"/>
              <a:t>Test prep courses, whether developed by teachers, districts, or commercially bought products, are acceptable as long as the results are used to identify student strengths and weaknesses and guide instruction. </a:t>
            </a:r>
            <a:endParaRPr lang="en-US">
              <a:cs typeface="Calibri"/>
            </a:endParaRPr>
          </a:p>
          <a:p>
            <a:endParaRPr lang="en-US">
              <a:latin typeface="Calibri"/>
              <a:cs typeface="Calibri"/>
            </a:endParaRP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65348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3919397"/>
          </a:xfrm>
        </p:spPr>
        <p:txBody>
          <a:bodyPr/>
          <a:lstStyle/>
          <a:p>
            <a:pPr>
              <a:defRPr/>
            </a:pPr>
            <a:r>
              <a:rPr lang="en-US"/>
              <a:t>Good faith effort checklists may be used at any grade. The checklist expectations should be general, not include any evaluative feedback, and not contain requirements that would take away student ownership such as:</a:t>
            </a:r>
          </a:p>
          <a:p>
            <a:pPr marL="171450" indent="-171450">
              <a:buFont typeface="Arial" panose="020B0604020202020204" pitchFamily="34" charset="0"/>
              <a:buChar char="•"/>
              <a:defRPr/>
            </a:pPr>
            <a:r>
              <a:rPr lang="en-US"/>
              <a:t> requiring the use of a particular organizer or prewriting strategy;</a:t>
            </a:r>
          </a:p>
          <a:p>
            <a:pPr marL="171450" indent="-171450">
              <a:buFont typeface="Arial" panose="020B0604020202020204" pitchFamily="34" charset="0"/>
              <a:buChar char="•"/>
              <a:defRPr/>
            </a:pPr>
            <a:r>
              <a:rPr lang="en-US"/>
              <a:t>requiring students to use scratch paper to “show their work”;</a:t>
            </a:r>
          </a:p>
          <a:p>
            <a:pPr marL="171450" indent="-171450">
              <a:buFont typeface="Arial" panose="020B0604020202020204" pitchFamily="34" charset="0"/>
              <a:buChar char="•"/>
              <a:defRPr/>
            </a:pPr>
            <a:r>
              <a:rPr lang="en-US"/>
              <a:t>specifying a certain number of paragraphs for a response; or </a:t>
            </a:r>
          </a:p>
          <a:p>
            <a:pPr marL="171450" indent="-171450">
              <a:buFont typeface="Arial" panose="020B0604020202020204" pitchFamily="34" charset="0"/>
              <a:buChar char="•"/>
              <a:defRPr/>
            </a:pPr>
            <a:r>
              <a:rPr lang="en-US"/>
              <a:t>spending a certain amount of time on the test. </a:t>
            </a:r>
          </a:p>
          <a:p>
            <a:pPr marL="0" indent="0">
              <a:buFont typeface="Arial" panose="020B0604020202020204" pitchFamily="34" charset="0"/>
              <a:buNone/>
              <a:defRPr/>
            </a:pPr>
            <a:endParaRPr lang="en-US"/>
          </a:p>
          <a:p>
            <a:pPr marL="0" indent="0">
              <a:buFont typeface="Arial" panose="020B0604020202020204" pitchFamily="34" charset="0"/>
              <a:buNone/>
              <a:defRPr/>
            </a:pPr>
            <a:r>
              <a:rPr lang="en-US"/>
              <a:t>The checklist may consist of coming prepared for testing with a charged device, arriving on time, not disturbing others, using time wisely and focusing on testing during the administration time. </a:t>
            </a:r>
          </a:p>
          <a:p>
            <a:pPr>
              <a:defRPr/>
            </a:pPr>
            <a:endParaRPr lang="en-US"/>
          </a:p>
          <a:p>
            <a:pPr>
              <a:defRPr/>
            </a:pPr>
            <a:r>
              <a:rPr lang="en-US"/>
              <a:t>Please note: Scanning student responses does not mean reading or skimming over student work; it only means monitoring to be sure that students are actively working on the test.</a:t>
            </a:r>
          </a:p>
          <a:p>
            <a:pPr>
              <a:defRPr/>
            </a:pPr>
            <a:endParaRPr lang="en-US"/>
          </a:p>
          <a:p>
            <a:pPr>
              <a:defRPr/>
            </a:pPr>
            <a:r>
              <a:rPr lang="en-US"/>
              <a:t>No feedback from the Good Faith Effort Checklists can be given to students until all testing is complete and materials have been returned to the BAC or DAC. The district or school can decide how to share the Good Faith Effort Checklist results based on completed testing. Results may be shared for a grade level at a school when all testing is completed for that grade level. </a:t>
            </a:r>
          </a:p>
          <a:p>
            <a:pPr>
              <a:defRPr/>
            </a:pPr>
            <a:endParaRPr lang="en-US"/>
          </a:p>
          <a:p>
            <a:pPr>
              <a:defRPr/>
            </a:pPr>
            <a:r>
              <a:rPr lang="en-US"/>
              <a:t>Please note that negative consequences or punishments shall not be administered to students based on a perceived lack of effort during testing. A reward system may still be in place for good faith effort. A student could not earn a reward, and that is acceptable, but you cannot assign additional negative consequences to that student. For example, if the reward for good faith effort is extra recess, it is acceptable for a student to not earn that, but you may not take away </a:t>
            </a:r>
            <a:r>
              <a:rPr lang="en-US" b="1"/>
              <a:t>more</a:t>
            </a:r>
            <a:r>
              <a:rPr lang="en-US"/>
              <a:t> than the original reward as a consequence for not meeting the expectations on the checklist. A student may not lose their regularly assigned recess or be required to walk during recess due to a perceived lack of good faith effort. The good faith effort checklist should not be rewarded after each individual session or day; the results or rewards should not be made available to students before all testing is complete. </a:t>
            </a:r>
          </a:p>
          <a:p>
            <a:pPr>
              <a:defRPr/>
            </a:pPr>
            <a:r>
              <a:rPr lang="en-US"/>
              <a:t>   </a:t>
            </a:r>
            <a:endParaRPr lang="en-US">
              <a:cs typeface="Calibri"/>
            </a:endParaRPr>
          </a:p>
          <a:p>
            <a:pPr>
              <a:defRPr/>
            </a:pPr>
            <a:r>
              <a:rPr lang="en-US"/>
              <a:t>With online testing, some currently used good faith effort checklists may require updates. Items included on the checklist may differ for online versus used for paper/pencil testing may not be as effective for online testing. Using the checklist may require the teacher to mark the list as the students are testing and they observe student behavior.   </a:t>
            </a:r>
            <a:endParaRPr lang="en-US">
              <a:cs typeface="Calibri"/>
            </a:endParaRPr>
          </a:p>
          <a:p>
            <a:pPr>
              <a:defRPr/>
            </a:pPr>
            <a:r>
              <a:rPr lang="en-US"/>
              <a:t>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127158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Funding rewards for our Good Faith Effort Checklist may come from various sources. The best source may be tangible donations from individuals, businesses, parents or staff to provide the student incentives. There are other regulations besides this Administration Code that apply to reward funding. When planning activities tied to assessment, refer to those regulations and procedures.</a:t>
            </a:r>
          </a:p>
          <a:p>
            <a:pPr>
              <a:defRPr/>
            </a:pPr>
            <a:r>
              <a:rPr lang="en-US"/>
              <a:t>   </a:t>
            </a:r>
            <a:endParaRPr lang="en-US">
              <a:cs typeface="Calibri"/>
            </a:endParaRPr>
          </a:p>
          <a:p>
            <a:pPr>
              <a:defRPr/>
            </a:pPr>
            <a:r>
              <a:rPr lang="en-US"/>
              <a:t>One such regulation concerns the acceptance of donations and using school bank accounts, following the “Redbook” rules.</a:t>
            </a:r>
            <a:r>
              <a:rPr lang="en-US" i="1"/>
              <a:t> </a:t>
            </a:r>
            <a:r>
              <a:rPr lang="en-US"/>
              <a:t>  </a:t>
            </a:r>
            <a:endParaRPr lang="en-US">
              <a:cs typeface="Calibri"/>
            </a:endParaRPr>
          </a:p>
          <a:p>
            <a:pPr>
              <a:defRPr/>
            </a:pPr>
            <a:r>
              <a:rPr lang="en-US"/>
              <a:t>  </a:t>
            </a:r>
            <a:endParaRPr lang="en-US">
              <a:cs typeface="Calibri"/>
            </a:endParaRPr>
          </a:p>
          <a:p>
            <a:pPr>
              <a:defRPr/>
            </a:pPr>
            <a:r>
              <a:rPr lang="en-US"/>
              <a:t>Monetary rewards (cash, gift certificates, etc.) shall not be given to students based on test scores or as rewards for good faith effort during testing. It is Not Acceptable to use local school board funds or cash awards from school activity funds generated by students for student incentives or rewards to attend school during the testing window, participate in assessment activities, or perform well on state-required assessments. </a:t>
            </a:r>
          </a:p>
          <a:p>
            <a:pPr>
              <a:defRPr/>
            </a:pPr>
            <a:r>
              <a:rPr lang="en-US"/>
              <a:t>  </a:t>
            </a:r>
            <a:endParaRPr lang="en-US">
              <a:cs typeface="Calibri"/>
            </a:endParaRPr>
          </a:p>
          <a:p>
            <a:pPr>
              <a:defRPr/>
            </a:pPr>
            <a:r>
              <a:rPr lang="en-US"/>
              <a:t>Extended School Services or ESS funds cannot be used for test preparation.</a:t>
            </a:r>
            <a:r>
              <a:rPr lang="en-US" i="1"/>
              <a:t> </a:t>
            </a:r>
            <a:r>
              <a:rPr lang="en-US"/>
              <a:t>  </a:t>
            </a:r>
            <a:endParaRPr lang="en-US">
              <a:cs typeface="Calibri"/>
            </a:endParaRPr>
          </a:p>
          <a:p>
            <a:pPr>
              <a:defRPr/>
            </a:pPr>
            <a:r>
              <a:rPr lang="en-US"/>
              <a:t>    </a:t>
            </a:r>
            <a:endParaRPr lang="en-US">
              <a:cs typeface="Calibri"/>
            </a:endParaRPr>
          </a:p>
          <a:p>
            <a:pPr>
              <a:defRPr/>
            </a:pPr>
            <a:r>
              <a:rPr lang="en-US"/>
              <a:t>Again, please consult your school or district financial staff for the policies in place for funding acceptable rewards.   </a:t>
            </a:r>
            <a:endParaRPr lang="en-US">
              <a:cs typeface="Calibri"/>
            </a:endParaRPr>
          </a:p>
          <a:p>
            <a:pPr>
              <a:defRPr/>
            </a:pPr>
            <a:r>
              <a:rPr lang="en-US"/>
              <a:t>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339805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online testing, the proctor will need to note the inappropriate content while monitoring since they will not have access to the test responses once the student submits the answers.</a:t>
            </a:r>
            <a:r>
              <a:rPr lang="en-US" i="0"/>
              <a:t> If you have questions about annotating this event, please contact your BAC or DAC.</a:t>
            </a:r>
          </a:p>
          <a:p>
            <a:r>
              <a:rPr lang="en-US"/>
              <a:t>   </a:t>
            </a:r>
            <a:endParaRPr lang="en-US">
              <a:cs typeface="Calibri"/>
            </a:endParaRPr>
          </a:p>
          <a:p>
            <a:r>
              <a:rPr lang="en-US">
                <a:cs typeface="Calibri"/>
              </a:rPr>
              <a:t>If a disciplinary problem exists, students may not modify their initial response.</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Have you heard the terms Alert Response or Alert Paper? It refers to the student writing or drawing about events that cause harm to themselves or others. While you are actively monitoring, if you should notice blatant evidence that a student is in danger, please contact your DAC, who will contact KDE for guidance. You still should not be reading or skimming student responses. If any concerning responses are discovered during scoring, KDE will contact DACs.  </a:t>
            </a:r>
            <a:endParaRPr lang="en-US">
              <a:cs typeface="Calibri"/>
            </a:endParaRPr>
          </a:p>
          <a:p>
            <a:endParaRPr lang="en-US">
              <a:cs typeface="Calibri"/>
            </a:endParaRPr>
          </a:p>
          <a:p>
            <a:r>
              <a:rPr lang="en-US">
                <a:cs typeface="Calibri"/>
              </a:rPr>
              <a:t> </a:t>
            </a:r>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281753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8874F-D342-1CD9-97B7-F24DE353A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68B3C-9B4B-1CC6-33FB-64568EF01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B1389-9238-BECA-00B7-AA68465DA7F6}"/>
              </a:ext>
            </a:extLst>
          </p:cNvPr>
          <p:cNvSpPr>
            <a:spLocks noGrp="1"/>
          </p:cNvSpPr>
          <p:nvPr>
            <p:ph type="body" idx="1"/>
          </p:nvPr>
        </p:nvSpPr>
        <p:spPr/>
        <p:txBody>
          <a:bodyPr/>
          <a:lstStyle/>
          <a:p>
            <a:r>
              <a:rPr lang="en-US"/>
              <a:t>The Administration Code regulation discusses Inclusion of Special Populations on page 15. Anyone providing accommodations for students with IEPs, 504 Plans, or PSPs needs to participate in annual training on the Inclusion of Special Populations Regulation (703 KAR 5:070) as well.</a:t>
            </a:r>
          </a:p>
        </p:txBody>
      </p:sp>
      <p:sp>
        <p:nvSpPr>
          <p:cNvPr id="4" name="Slide Number Placeholder 3">
            <a:extLst>
              <a:ext uri="{FF2B5EF4-FFF2-40B4-BE49-F238E27FC236}">
                <a16:creationId xmlns:a16="http://schemas.microsoft.com/office/drawing/2014/main" id="{0FF78D1F-EB68-DA36-6A15-079C77D14EAC}"/>
              </a:ext>
            </a:extLst>
          </p:cNvPr>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138897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Annual training is essential for staff to understand their role in providing accommodations and meeting regulatory requirements. </a:t>
            </a:r>
          </a:p>
          <a:p>
            <a:r>
              <a:rPr lang="en-US"/>
              <a:t>  </a:t>
            </a:r>
            <a:endParaRPr lang="en-US">
              <a:cs typeface="Calibri"/>
            </a:endParaRPr>
          </a:p>
          <a:p>
            <a:r>
              <a:rPr lang="en-US"/>
              <a:t>Properly-administered accommodations are intended to support students in earning valid and reliable test results and should never provide a testing advantage or automatically ensure proficient scores.   </a:t>
            </a:r>
            <a:endParaRPr lang="en-US">
              <a:cs typeface="Calibri"/>
            </a:endParaRPr>
          </a:p>
          <a:p>
            <a:r>
              <a:rPr lang="en-US"/>
              <a:t> </a:t>
            </a:r>
            <a:br>
              <a:rPr lang="en-US">
                <a:cs typeface="+mn-lt"/>
              </a:rPr>
            </a:br>
            <a:r>
              <a:rPr lang="en-US" sz="1200" b="0" i="0" kern="1200">
                <a:solidFill>
                  <a:schemeClr val="tx1"/>
                </a:solidFill>
                <a:effectLst/>
                <a:latin typeface="+mn-lt"/>
                <a:ea typeface="+mn-ea"/>
                <a:cs typeface="+mn-cs"/>
              </a:rPr>
              <a:t>A violation of the Administration Code does not necessarily violate the Inclusion of Special Populations regulation. However; any violation of the Inclusion regulation is automatically a violation of Administration Code.</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1660040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093429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3211241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056032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314923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851080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226022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74490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endParaRPr lang="en-US"/>
          </a:p>
        </p:txBody>
      </p:sp>
    </p:spTree>
    <p:extLst>
      <p:ext uri="{BB962C8B-B14F-4D97-AF65-F5344CB8AC3E}">
        <p14:creationId xmlns:p14="http://schemas.microsoft.com/office/powerpoint/2010/main" val="191390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5505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3" r:id="rId13"/>
    <p:sldLayoutId id="2147483664" r:id="rId14"/>
    <p:sldLayoutId id="2147483666" r:id="rId15"/>
    <p:sldLayoutId id="2147483669" r:id="rId16"/>
    <p:sldLayoutId id="2147483672" r:id="rId17"/>
    <p:sldLayoutId id="2147483673" r:id="rId18"/>
    <p:sldLayoutId id="2147483674" r:id="rId19"/>
    <p:sldLayoutId id="2147483678" r:id="rId20"/>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092BC-D0FC-8A75-F1F6-E9CC051D4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65636-B780-C651-4D2A-EB5B4A686D12}"/>
              </a:ext>
            </a:extLst>
          </p:cNvPr>
          <p:cNvSpPr>
            <a:spLocks noGrp="1"/>
          </p:cNvSpPr>
          <p:nvPr>
            <p:ph type="title"/>
          </p:nvPr>
        </p:nvSpPr>
        <p:spPr>
          <a:xfrm>
            <a:off x="0" y="0"/>
            <a:ext cx="12192000" cy="1224687"/>
          </a:xfrm>
        </p:spPr>
        <p:txBody>
          <a:bodyPr anchor="ctr">
            <a:noAutofit/>
          </a:bodyPr>
          <a:lstStyle/>
          <a:p>
            <a:r>
              <a:rPr lang="en-US"/>
              <a:t>Alternate Assessment </a:t>
            </a:r>
            <a:r>
              <a:rPr lang="en-US" baseline="-25000"/>
              <a:t>p.15</a:t>
            </a:r>
          </a:p>
        </p:txBody>
      </p:sp>
      <p:sp>
        <p:nvSpPr>
          <p:cNvPr id="4" name="Slide Number Placeholder 3" hidden="1">
            <a:extLst>
              <a:ext uri="{FF2B5EF4-FFF2-40B4-BE49-F238E27FC236}">
                <a16:creationId xmlns:a16="http://schemas.microsoft.com/office/drawing/2014/main" id="{794B85CB-D68E-6E5A-7921-26D72B076B20}"/>
              </a:ext>
            </a:extLst>
          </p:cNvPr>
          <p:cNvSpPr>
            <a:spLocks noGrp="1"/>
          </p:cNvSpPr>
          <p:nvPr>
            <p:ph type="sldNum" sz="quarter" idx="4294967295"/>
          </p:nvPr>
        </p:nvSpPr>
        <p:spPr>
          <a:xfrm>
            <a:off x="11509375" y="5868988"/>
            <a:ext cx="682625" cy="365125"/>
          </a:xfrm>
        </p:spPr>
        <p:txBody>
          <a:bodyPr/>
          <a:lstStyle/>
          <a:p>
            <a:pPr>
              <a:spcAft>
                <a:spcPts val="600"/>
              </a:spcAft>
            </a:pPr>
            <a:fld id="{91BD7323-49BF-4C97-8773-5EC64C492009}" type="slidenum">
              <a:rPr lang="en-US" smtClean="0"/>
              <a:pPr>
                <a:spcAft>
                  <a:spcPts val="600"/>
                </a:spcAft>
              </a:pPr>
              <a:t>10</a:t>
            </a:fld>
            <a:endParaRPr lang="en-US"/>
          </a:p>
        </p:txBody>
      </p:sp>
      <p:graphicFrame>
        <p:nvGraphicFramePr>
          <p:cNvPr id="7" name="Table 6" descr="Student Discipline" title="Student Discipline">
            <a:extLst>
              <a:ext uri="{FF2B5EF4-FFF2-40B4-BE49-F238E27FC236}">
                <a16:creationId xmlns:a16="http://schemas.microsoft.com/office/drawing/2014/main" id="{D7193BB1-8B1E-67B9-975C-9F05AE0BA598}"/>
              </a:ext>
            </a:extLst>
          </p:cNvPr>
          <p:cNvGraphicFramePr>
            <a:graphicFrameLocks noGrp="1"/>
          </p:cNvGraphicFramePr>
          <p:nvPr/>
        </p:nvGraphicFramePr>
        <p:xfrm>
          <a:off x="259816" y="1094874"/>
          <a:ext cx="11672367" cy="4554293"/>
        </p:xfrm>
        <a:graphic>
          <a:graphicData uri="http://schemas.openxmlformats.org/drawingml/2006/table">
            <a:tbl>
              <a:tblPr firstRow="1" bandRow="1">
                <a:tableStyleId>{EB344D84-9AFB-497E-A393-DC336BA19D2E}</a:tableStyleId>
              </a:tblPr>
              <a:tblGrid>
                <a:gridCol w="6053796">
                  <a:extLst>
                    <a:ext uri="{9D8B030D-6E8A-4147-A177-3AD203B41FA5}">
                      <a16:colId xmlns:a16="http://schemas.microsoft.com/office/drawing/2014/main" val="20000"/>
                    </a:ext>
                  </a:extLst>
                </a:gridCol>
                <a:gridCol w="5618571">
                  <a:extLst>
                    <a:ext uri="{9D8B030D-6E8A-4147-A177-3AD203B41FA5}">
                      <a16:colId xmlns:a16="http://schemas.microsoft.com/office/drawing/2014/main" val="20002"/>
                    </a:ext>
                  </a:extLst>
                </a:gridCol>
              </a:tblGrid>
              <a:tr h="546442">
                <a:tc>
                  <a:txBody>
                    <a:bodyPr/>
                    <a:lstStyle/>
                    <a:p>
                      <a:pPr algn="ctr"/>
                      <a:r>
                        <a:rPr lang="en-US" sz="2400">
                          <a:solidFill>
                            <a:schemeClr val="tx1"/>
                          </a:solidFill>
                        </a:rPr>
                        <a:t>Acceptable</a:t>
                      </a:r>
                      <a:r>
                        <a:rPr lang="en-US" sz="200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t>Not  Acceptable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409245">
                <a:tc>
                  <a:txBody>
                    <a:bodyPr/>
                    <a:lstStyle/>
                    <a:p>
                      <a:r>
                        <a:rPr lang="en-US" sz="2000"/>
                        <a:t>Students have primary ownership of their assessment pieces. Any intervention from a test administrator should enhance rather than remove or diminish that ownership. </a:t>
                      </a:r>
                      <a:r>
                        <a:rPr lang="en-US" sz="2000" baseline="-25000"/>
                        <a:t>p.15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The use of any accommodation or assistive device that is not a regular part of instruction (e.g., student communication system) is not permitted. </a:t>
                      </a:r>
                      <a:r>
                        <a:rPr lang="en-US" sz="2000" baseline="-25000"/>
                        <a:t>p.15</a:t>
                      </a:r>
                    </a:p>
                    <a:p>
                      <a:endParaRPr lang="en-US" sz="20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040413">
                <a:tc>
                  <a:txBody>
                    <a:bodyPr/>
                    <a:lstStyle/>
                    <a:p>
                      <a:r>
                        <a:rPr lang="en-US" sz="2000" kern="1200">
                          <a:solidFill>
                            <a:schemeClr val="dk1"/>
                          </a:solidFill>
                          <a:effectLst/>
                          <a:latin typeface="+mn-lt"/>
                          <a:ea typeface="+mn-ea"/>
                          <a:cs typeface="+mn-cs"/>
                        </a:rPr>
                        <a:t>Training is required for administration of the Alternate Assessment components. </a:t>
                      </a:r>
                      <a:r>
                        <a:rPr lang="en-US" sz="2000" baseline="-25000"/>
                        <a:t>p.15</a:t>
                      </a:r>
                      <a:r>
                        <a:rPr lang="en-US" sz="2000" kern="120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a:t>Working on Alternate Assessment materials after the completion deadline is prohibited. </a:t>
                      </a:r>
                      <a:r>
                        <a:rPr lang="en-US" sz="2000" baseline="-25000"/>
                        <a:t>p.15</a:t>
                      </a:r>
                      <a:r>
                        <a:rPr lang="en-US" sz="2000" kern="1200">
                          <a:solidFill>
                            <a:schemeClr val="dk1"/>
                          </a:solidFill>
                          <a:effectLst/>
                          <a:latin typeface="+mn-lt"/>
                          <a:ea typeface="+mn-ea"/>
                          <a:cs typeface="+mn-cs"/>
                        </a:rPr>
                        <a:t> </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7738924"/>
                  </a:ext>
                </a:extLst>
              </a:tr>
              <a:tr h="1555198">
                <a:tc>
                  <a:txBody>
                    <a:bodyPr/>
                    <a:lstStyle/>
                    <a:p>
                      <a:r>
                        <a:rPr lang="en-US" sz="2000" kern="1200">
                          <a:solidFill>
                            <a:schemeClr val="dk1"/>
                          </a:solidFill>
                          <a:effectLst/>
                          <a:latin typeface="+mn-lt"/>
                          <a:ea typeface="+mn-ea"/>
                          <a:cs typeface="+mn-cs"/>
                        </a:rPr>
                        <a:t>Alternate Assessment components are considered secure and shall be kept in double locked storage until administration. </a:t>
                      </a:r>
                      <a:r>
                        <a:rPr lang="en-US" sz="2000" baseline="-25000"/>
                        <a:t>p.15</a:t>
                      </a:r>
                      <a:r>
                        <a:rPr lang="en-US" sz="2000" kern="120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b="0"/>
                        <a:t>Altering results of Alternate Assessment components is prohibited. </a:t>
                      </a:r>
                      <a:r>
                        <a:rPr lang="en-US" sz="2000" baseline="-25000"/>
                        <a:t>p.15</a:t>
                      </a:r>
                      <a:r>
                        <a:rPr lang="en-US" sz="2000" kern="1200">
                          <a:solidFill>
                            <a:schemeClr val="dk1"/>
                          </a:solidFill>
                          <a:effectLst/>
                          <a:latin typeface="+mn-lt"/>
                          <a:ea typeface="+mn-ea"/>
                          <a:cs typeface="+mn-cs"/>
                        </a:rPr>
                        <a:t> </a:t>
                      </a:r>
                      <a:endParaRPr lang="en-US" sz="20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3826814"/>
                  </a:ext>
                </a:extLst>
              </a:tr>
            </a:tbl>
          </a:graphicData>
        </a:graphic>
      </p:graphicFrame>
    </p:spTree>
    <p:extLst>
      <p:ext uri="{BB962C8B-B14F-4D97-AF65-F5344CB8AC3E}">
        <p14:creationId xmlns:p14="http://schemas.microsoft.com/office/powerpoint/2010/main" val="228147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C9C29-8AA2-8038-5F63-C8647FFC0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5B219-6DEF-49BB-A37E-44C80EB8CAA5}"/>
              </a:ext>
            </a:extLst>
          </p:cNvPr>
          <p:cNvSpPr>
            <a:spLocks noGrp="1"/>
          </p:cNvSpPr>
          <p:nvPr>
            <p:ph type="title"/>
          </p:nvPr>
        </p:nvSpPr>
        <p:spPr>
          <a:xfrm>
            <a:off x="366988" y="199782"/>
            <a:ext cx="10515600" cy="1052547"/>
          </a:xfrm>
        </p:spPr>
        <p:txBody>
          <a:bodyPr/>
          <a:lstStyle/>
          <a:p>
            <a:r>
              <a:rPr lang="en-US"/>
              <a:t>Allegation Prevention/Best Practices (4)</a:t>
            </a:r>
          </a:p>
        </p:txBody>
      </p:sp>
      <p:sp>
        <p:nvSpPr>
          <p:cNvPr id="3" name="Content Placeholder 2">
            <a:extLst>
              <a:ext uri="{FF2B5EF4-FFF2-40B4-BE49-F238E27FC236}">
                <a16:creationId xmlns:a16="http://schemas.microsoft.com/office/drawing/2014/main" id="{89BB4671-EB59-6DED-5EA8-DAB7B61FEB3F}"/>
              </a:ext>
            </a:extLst>
          </p:cNvPr>
          <p:cNvSpPr>
            <a:spLocks noGrp="1"/>
          </p:cNvSpPr>
          <p:nvPr>
            <p:ph idx="1"/>
          </p:nvPr>
        </p:nvSpPr>
        <p:spPr/>
        <p:txBody>
          <a:bodyPr>
            <a:normAutofit lnSpcReduction="10000"/>
          </a:bodyPr>
          <a:lstStyle/>
          <a:p>
            <a:r>
              <a:rPr lang="en-US"/>
              <a:t>When providing accommodations, be sure to only provide the accommodations specified on a student plan. </a:t>
            </a:r>
          </a:p>
          <a:p>
            <a:r>
              <a:rPr lang="en-US"/>
              <a:t>Administer all assessments in the order in the TAM, including the Alternate Assessment. Refer to each manual for make-up testing protocols.</a:t>
            </a:r>
          </a:p>
          <a:p>
            <a:r>
              <a:rPr lang="en-US"/>
              <a:t>Be sure to complete all required trainings for assessments prior to the test administration window.</a:t>
            </a:r>
          </a:p>
          <a:p>
            <a:r>
              <a:rPr lang="en-US"/>
              <a:t>Before administering the Alternate Kentucky Summative Assessment (AKSA), be sure the student is qualified for that assessment, and it is reflected in the student IEP.</a:t>
            </a:r>
          </a:p>
        </p:txBody>
      </p:sp>
    </p:spTree>
    <p:extLst>
      <p:ext uri="{BB962C8B-B14F-4D97-AF65-F5344CB8AC3E}">
        <p14:creationId xmlns:p14="http://schemas.microsoft.com/office/powerpoint/2010/main" val="124410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59C02-688A-3641-D3DC-CC2410512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C209C-7EF5-801E-452A-ABAED03993E3}"/>
              </a:ext>
            </a:extLst>
          </p:cNvPr>
          <p:cNvSpPr>
            <a:spLocks noGrp="1"/>
          </p:cNvSpPr>
          <p:nvPr>
            <p:ph type="title"/>
          </p:nvPr>
        </p:nvSpPr>
        <p:spPr/>
        <p:txBody>
          <a:bodyPr>
            <a:normAutofit/>
          </a:bodyPr>
          <a:lstStyle/>
          <a:p>
            <a:r>
              <a:rPr lang="en-US"/>
              <a:t>Check for Understanding (4)</a:t>
            </a:r>
          </a:p>
        </p:txBody>
      </p:sp>
      <p:sp>
        <p:nvSpPr>
          <p:cNvPr id="5" name="TextBox 4">
            <a:extLst>
              <a:ext uri="{FF2B5EF4-FFF2-40B4-BE49-F238E27FC236}">
                <a16:creationId xmlns:a16="http://schemas.microsoft.com/office/drawing/2014/main" id="{7CA6F8FC-207A-D73F-0D62-CC4ADABDC9C7}"/>
              </a:ext>
            </a:extLst>
          </p:cNvPr>
          <p:cNvSpPr txBox="1"/>
          <p:nvPr/>
        </p:nvSpPr>
        <p:spPr>
          <a:xfrm>
            <a:off x="551568" y="1028342"/>
            <a:ext cx="8796612" cy="830997"/>
          </a:xfrm>
          <a:prstGeom prst="rect">
            <a:avLst/>
          </a:prstGeom>
          <a:noFill/>
        </p:spPr>
        <p:txBody>
          <a:bodyPr wrap="square">
            <a:spAutoFit/>
          </a:bodyPr>
          <a:lstStyle/>
          <a:p>
            <a:pPr lvl="0"/>
            <a:r>
              <a:rPr lang="en-US" sz="2400">
                <a:solidFill>
                  <a:schemeClr val="tx2"/>
                </a:solidFill>
              </a:rPr>
              <a:t>1. Is it acceptable to do test prep activities or scrimmage tests if no feedback is given or applied to future instruction?</a:t>
            </a:r>
          </a:p>
        </p:txBody>
      </p:sp>
      <p:sp>
        <p:nvSpPr>
          <p:cNvPr id="11" name="TextBox 10">
            <a:extLst>
              <a:ext uri="{FF2B5EF4-FFF2-40B4-BE49-F238E27FC236}">
                <a16:creationId xmlns:a16="http://schemas.microsoft.com/office/drawing/2014/main" id="{85529FFC-4A9F-2146-D983-79B5685742A2}"/>
              </a:ext>
            </a:extLst>
          </p:cNvPr>
          <p:cNvSpPr txBox="1"/>
          <p:nvPr/>
        </p:nvSpPr>
        <p:spPr>
          <a:xfrm>
            <a:off x="512837" y="1891613"/>
            <a:ext cx="8391320" cy="1200329"/>
          </a:xfrm>
          <a:prstGeom prst="rect">
            <a:avLst/>
          </a:prstGeom>
          <a:noFill/>
        </p:spPr>
        <p:txBody>
          <a:bodyPr wrap="square">
            <a:spAutoFit/>
          </a:bodyPr>
          <a:lstStyle/>
          <a:p>
            <a:r>
              <a:rPr lang="en-US" sz="2400">
                <a:solidFill>
                  <a:schemeClr val="tx2"/>
                </a:solidFill>
              </a:rPr>
              <a:t>2. Is it acceptable for a Good Faith Checklist to include efforts such as bringing a fully charged device, sitting quietly after finishing, and not using unapproved electronic devices? </a:t>
            </a:r>
          </a:p>
        </p:txBody>
      </p:sp>
      <p:sp>
        <p:nvSpPr>
          <p:cNvPr id="13" name="TextBox 12">
            <a:extLst>
              <a:ext uri="{FF2B5EF4-FFF2-40B4-BE49-F238E27FC236}">
                <a16:creationId xmlns:a16="http://schemas.microsoft.com/office/drawing/2014/main" id="{E4F8BC22-310A-33E5-CD9D-54F71BD5D098}"/>
              </a:ext>
            </a:extLst>
          </p:cNvPr>
          <p:cNvSpPr txBox="1"/>
          <p:nvPr/>
        </p:nvSpPr>
        <p:spPr>
          <a:xfrm>
            <a:off x="512837" y="3429000"/>
            <a:ext cx="7986586" cy="1200329"/>
          </a:xfrm>
          <a:prstGeom prst="rect">
            <a:avLst/>
          </a:prstGeom>
          <a:noFill/>
        </p:spPr>
        <p:txBody>
          <a:bodyPr wrap="square">
            <a:spAutoFit/>
          </a:bodyPr>
          <a:lstStyle/>
          <a:p>
            <a:r>
              <a:rPr lang="en-US" sz="2400">
                <a:solidFill>
                  <a:schemeClr val="tx2"/>
                </a:solidFill>
              </a:rPr>
              <a:t>3. Is a violation of the Inclusion of Special Populations regulation also a violation of the Administration Code regulation?</a:t>
            </a:r>
          </a:p>
        </p:txBody>
      </p:sp>
      <p:sp>
        <p:nvSpPr>
          <p:cNvPr id="15" name="TextBox 14">
            <a:extLst>
              <a:ext uri="{FF2B5EF4-FFF2-40B4-BE49-F238E27FC236}">
                <a16:creationId xmlns:a16="http://schemas.microsoft.com/office/drawing/2014/main" id="{914D7395-2B7D-2AB1-1A26-46A57CB02769}"/>
              </a:ext>
            </a:extLst>
          </p:cNvPr>
          <p:cNvSpPr txBox="1"/>
          <p:nvPr/>
        </p:nvSpPr>
        <p:spPr>
          <a:xfrm>
            <a:off x="512837" y="4868259"/>
            <a:ext cx="6887981" cy="830997"/>
          </a:xfrm>
          <a:prstGeom prst="rect">
            <a:avLst/>
          </a:prstGeom>
          <a:noFill/>
        </p:spPr>
        <p:txBody>
          <a:bodyPr wrap="square">
            <a:spAutoFit/>
          </a:bodyPr>
          <a:lstStyle/>
          <a:p>
            <a:r>
              <a:rPr lang="en-US" sz="2400">
                <a:solidFill>
                  <a:schemeClr val="tx2"/>
                </a:solidFill>
              </a:rPr>
              <a:t>4. Is there additional training required to administer Alternate Assessment components?</a:t>
            </a:r>
          </a:p>
        </p:txBody>
      </p:sp>
    </p:spTree>
    <p:extLst>
      <p:ext uri="{BB962C8B-B14F-4D97-AF65-F5344CB8AC3E}">
        <p14:creationId xmlns:p14="http://schemas.microsoft.com/office/powerpoint/2010/main" val="121796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9E1E-AFF4-FD96-8BF5-9F5BE45640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6F9CCB-3F32-04C6-D2F0-957A6B02A2D8}"/>
              </a:ext>
            </a:extLst>
          </p:cNvPr>
          <p:cNvSpPr>
            <a:spLocks noGrp="1"/>
          </p:cNvSpPr>
          <p:nvPr>
            <p:ph type="title"/>
          </p:nvPr>
        </p:nvSpPr>
        <p:spPr>
          <a:xfrm>
            <a:off x="-1" y="0"/>
            <a:ext cx="11107711" cy="1325563"/>
          </a:xfrm>
        </p:spPr>
        <p:txBody>
          <a:bodyPr>
            <a:noAutofit/>
          </a:bodyPr>
          <a:lstStyle/>
          <a:p>
            <a:r>
              <a:rPr lang="en-US"/>
              <a:t>Division of Assessment and Accountability Support</a:t>
            </a:r>
          </a:p>
        </p:txBody>
      </p:sp>
      <p:graphicFrame>
        <p:nvGraphicFramePr>
          <p:cNvPr id="5"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100B0B05-312C-7F7F-BA5B-83250405698F}"/>
              </a:ext>
            </a:extLst>
          </p:cNvPr>
          <p:cNvGraphicFramePr>
            <a:graphicFrameLocks noGrp="1"/>
          </p:cNvGraphicFramePr>
          <p:nvPr>
            <p:ph sz="quarter" idx="4294967295"/>
          </p:nvPr>
        </p:nvGraphicFramePr>
        <p:xfrm>
          <a:off x="0" y="1582508"/>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05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DAF-7194-0F97-D494-4ED4F1989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4720F-4E21-922D-F092-F84342081FE6}"/>
              </a:ext>
            </a:extLst>
          </p:cNvPr>
          <p:cNvSpPr>
            <a:spLocks noGrp="1"/>
          </p:cNvSpPr>
          <p:nvPr>
            <p:ph type="title"/>
          </p:nvPr>
        </p:nvSpPr>
        <p:spPr>
          <a:xfrm>
            <a:off x="186432" y="138554"/>
            <a:ext cx="11437495" cy="978915"/>
          </a:xfrm>
        </p:spPr>
        <p:txBody>
          <a:bodyPr anchor="ctr">
            <a:normAutofit/>
          </a:bodyPr>
          <a:lstStyle/>
          <a:p>
            <a:r>
              <a:rPr lang="en-US" dirty="0"/>
              <a:t>Module 4</a:t>
            </a:r>
            <a:endParaRPr lang="en-US" sz="4100" dirty="0"/>
          </a:p>
        </p:txBody>
      </p:sp>
      <p:sp>
        <p:nvSpPr>
          <p:cNvPr id="6" name="Text Placeholder 5">
            <a:extLst>
              <a:ext uri="{FF2B5EF4-FFF2-40B4-BE49-F238E27FC236}">
                <a16:creationId xmlns:a16="http://schemas.microsoft.com/office/drawing/2014/main" id="{3DCC6E94-F52F-883C-E0B7-26EE1B5474DF}"/>
              </a:ext>
            </a:extLst>
          </p:cNvPr>
          <p:cNvSpPr>
            <a:spLocks noGrp="1"/>
          </p:cNvSpPr>
          <p:nvPr>
            <p:ph type="body" sz="quarter" idx="13"/>
          </p:nvPr>
        </p:nvSpPr>
        <p:spPr>
          <a:xfrm>
            <a:off x="273518" y="1258983"/>
            <a:ext cx="9558070" cy="4339114"/>
          </a:xfrm>
        </p:spPr>
        <p:txBody>
          <a:bodyPr>
            <a:normAutofit/>
          </a:bodyPr>
          <a:lstStyle/>
          <a:p>
            <a:pPr marL="457200" indent="-457200">
              <a:buFont typeface="Wingdings" panose="05000000000000000000" pitchFamily="2" charset="2"/>
              <a:buChar char="Ø"/>
            </a:pPr>
            <a:r>
              <a:rPr lang="en-US" dirty="0"/>
              <a:t>Test Preparation</a:t>
            </a:r>
          </a:p>
          <a:p>
            <a:pPr marL="457200" indent="-457200">
              <a:buFont typeface="Wingdings" panose="05000000000000000000" pitchFamily="2" charset="2"/>
              <a:buChar char="Ø"/>
            </a:pPr>
            <a:r>
              <a:rPr lang="en-US" dirty="0"/>
              <a:t>Student Rewards</a:t>
            </a:r>
          </a:p>
          <a:p>
            <a:pPr marL="457200" indent="-457200">
              <a:buFont typeface="Wingdings" panose="05000000000000000000" pitchFamily="2" charset="2"/>
              <a:buChar char="Ø"/>
            </a:pPr>
            <a:r>
              <a:rPr lang="en-US" dirty="0"/>
              <a:t>Inclusion of Special Populations</a:t>
            </a:r>
          </a:p>
          <a:p>
            <a:pPr marL="457200" indent="-457200">
              <a:buFont typeface="Wingdings" panose="05000000000000000000" pitchFamily="2" charset="2"/>
              <a:buChar char="Ø"/>
            </a:pPr>
            <a:r>
              <a:rPr lang="en-US" dirty="0"/>
              <a:t>Alternate Assessment</a:t>
            </a:r>
          </a:p>
          <a:p>
            <a:pPr marL="457200" indent="-457200">
              <a:buFont typeface="Wingdings" panose="05000000000000000000" pitchFamily="2" charset="2"/>
              <a:buChar char="Ø"/>
            </a:pPr>
            <a:r>
              <a:rPr lang="en-US" dirty="0"/>
              <a:t>Allegation Prevention/Best Practices</a:t>
            </a:r>
          </a:p>
          <a:p>
            <a:pPr marL="457200" indent="-457200">
              <a:buFont typeface="Wingdings" panose="05000000000000000000" pitchFamily="2" charset="2"/>
              <a:buChar char="Ø"/>
            </a:pPr>
            <a:r>
              <a:rPr lang="en-US" dirty="0"/>
              <a:t>Check for Understanding 4</a:t>
            </a:r>
          </a:p>
        </p:txBody>
      </p:sp>
    </p:spTree>
    <p:extLst>
      <p:ext uri="{BB962C8B-B14F-4D97-AF65-F5344CB8AC3E}">
        <p14:creationId xmlns:p14="http://schemas.microsoft.com/office/powerpoint/2010/main" val="47849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9594" y="2173574"/>
            <a:ext cx="10947955" cy="1146675"/>
          </a:xfrm>
        </p:spPr>
        <p:txBody>
          <a:bodyPr>
            <a:normAutofit/>
          </a:bodyPr>
          <a:lstStyle/>
          <a:p>
            <a:r>
              <a:rPr lang="en-US" sz="4800"/>
              <a:t>Test Preparation/Student Rewards</a:t>
            </a:r>
          </a:p>
        </p:txBody>
      </p:sp>
      <p:sp>
        <p:nvSpPr>
          <p:cNvPr id="2" name="Text Placeholder 6">
            <a:extLst>
              <a:ext uri="{FF2B5EF4-FFF2-40B4-BE49-F238E27FC236}">
                <a16:creationId xmlns:a16="http://schemas.microsoft.com/office/drawing/2014/main" id="{4F99DF4C-94D7-6AD7-A2E9-F831A2E81E41}"/>
              </a:ext>
            </a:extLst>
          </p:cNvPr>
          <p:cNvSpPr>
            <a:spLocks noGrp="1"/>
          </p:cNvSpPr>
          <p:nvPr>
            <p:ph type="body" idx="1"/>
          </p:nvPr>
        </p:nvSpPr>
        <p:spPr>
          <a:xfrm>
            <a:off x="887197" y="3537752"/>
            <a:ext cx="8596668" cy="1441441"/>
          </a:xfrm>
        </p:spPr>
        <p:txBody>
          <a:bodyPr>
            <a:normAutofit/>
          </a:bodyPr>
          <a:lstStyle/>
          <a:p>
            <a:pPr marL="457200" indent="-457200">
              <a:buFont typeface="Wingdings" panose="05000000000000000000" pitchFamily="2" charset="2"/>
              <a:buChar char="Ø"/>
            </a:pPr>
            <a:r>
              <a:rPr lang="en-US" sz="3200"/>
              <a:t>Test Simulation</a:t>
            </a:r>
          </a:p>
          <a:p>
            <a:pPr marL="457200" indent="-457200">
              <a:buFont typeface="Wingdings" panose="05000000000000000000" pitchFamily="2" charset="2"/>
              <a:buChar char="Ø"/>
            </a:pPr>
            <a:r>
              <a:rPr lang="en-US" sz="3200"/>
              <a:t>Good Faith Effort Checklist</a:t>
            </a:r>
          </a:p>
          <a:p>
            <a:endParaRPr lang="en-US"/>
          </a:p>
        </p:txBody>
      </p:sp>
    </p:spTree>
    <p:extLst>
      <p:ext uri="{BB962C8B-B14F-4D97-AF65-F5344CB8AC3E}">
        <p14:creationId xmlns:p14="http://schemas.microsoft.com/office/powerpoint/2010/main" val="51337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est Simulation" title="Test Simulation"/>
          <p:cNvGraphicFramePr>
            <a:graphicFrameLocks noGrp="1"/>
          </p:cNvGraphicFramePr>
          <p:nvPr/>
        </p:nvGraphicFramePr>
        <p:xfrm>
          <a:off x="467080" y="1072862"/>
          <a:ext cx="11257839" cy="4712275"/>
        </p:xfrm>
        <a:graphic>
          <a:graphicData uri="http://schemas.openxmlformats.org/drawingml/2006/table">
            <a:tbl>
              <a:tblPr firstRow="1" bandRow="1">
                <a:tableStyleId>{2A488322-F2BA-4B5B-9748-0D474271808F}</a:tableStyleId>
              </a:tblPr>
              <a:tblGrid>
                <a:gridCol w="5430950">
                  <a:extLst>
                    <a:ext uri="{9D8B030D-6E8A-4147-A177-3AD203B41FA5}">
                      <a16:colId xmlns:a16="http://schemas.microsoft.com/office/drawing/2014/main" val="20000"/>
                    </a:ext>
                  </a:extLst>
                </a:gridCol>
                <a:gridCol w="5826889">
                  <a:extLst>
                    <a:ext uri="{9D8B030D-6E8A-4147-A177-3AD203B41FA5}">
                      <a16:colId xmlns:a16="http://schemas.microsoft.com/office/drawing/2014/main" val="20002"/>
                    </a:ext>
                  </a:extLst>
                </a:gridCol>
              </a:tblGrid>
              <a:tr h="586643">
                <a:tc>
                  <a:txBody>
                    <a:bodyPr/>
                    <a:lstStyle/>
                    <a:p>
                      <a:pPr algn="ctr"/>
                      <a:r>
                        <a:rPr lang="en-US" sz="2400">
                          <a:solidFill>
                            <a:schemeClr val="tx1"/>
                          </a:solidFill>
                        </a:rPr>
                        <a:t>Acceptable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solidFill>
                            <a:schemeClr val="bg1"/>
                          </a:solidFill>
                        </a:rPr>
                        <a:t>Not  Acceptable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400431">
                <a:tc>
                  <a:txBody>
                    <a:bodyPr/>
                    <a:lstStyle/>
                    <a:p>
                      <a:r>
                        <a:rPr lang="en-US" sz="2000"/>
                        <a:t>Embedding test taking strategies in regular content instruction</a:t>
                      </a:r>
                      <a:r>
                        <a:rPr lang="en-US" sz="2000" baseline="0"/>
                        <a:t> </a:t>
                      </a:r>
                      <a:r>
                        <a:rPr lang="en-US" sz="2000" baseline="-25000"/>
                        <a:t>p.13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a:t>Test prep activities that simulate test administration without</a:t>
                      </a:r>
                      <a:r>
                        <a:rPr lang="en-US" sz="2000" baseline="0"/>
                        <a:t> providing feedback to students to enhance learning and to teachers to improve instruction </a:t>
                      </a:r>
                      <a:r>
                        <a:rPr lang="en-US" sz="2000" baseline="-25000"/>
                        <a:t>p.13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7062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Scrimmages, content review, benchmark testing, etc.,</a:t>
                      </a:r>
                      <a:r>
                        <a:rPr lang="en-US" sz="2000" baseline="0"/>
                        <a:t> types of activities, if results are used to guide further instruction and to identify and improve areas of student weakness </a:t>
                      </a:r>
                      <a:r>
                        <a:rPr lang="en-US" sz="2000" baseline="-25000"/>
                        <a:t>p.14</a:t>
                      </a:r>
                    </a:p>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a:t>Cessation of all normal instruction during the testing window, except during test sessions, is not acceptable. The order of instruction should not be altered to match the order of content area tests.</a:t>
                      </a:r>
                      <a:r>
                        <a:rPr lang="en-US" sz="2000" baseline="-25000"/>
                        <a:t> p.13</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18906">
                <a:tc>
                  <a:txBody>
                    <a:bodyPr/>
                    <a:lstStyle/>
                    <a:p>
                      <a:r>
                        <a:rPr lang="en-US" sz="2000"/>
                        <a:t>Test prep courses and strategies</a:t>
                      </a:r>
                      <a:r>
                        <a:rPr lang="en-US" sz="2000" baseline="0"/>
                        <a:t> that implement content instruction and Kentucky’s content standards </a:t>
                      </a:r>
                      <a:r>
                        <a:rPr lang="en-US" sz="2000" baseline="-25000"/>
                        <a:t>p.13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a:t>Requiring teachers and other staff to conduct test preparation or practice activities outside the normal work day</a:t>
                      </a:r>
                      <a:r>
                        <a:rPr lang="en-US" sz="2000" baseline="-25000"/>
                        <a:t> p.13</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idx="4294967295"/>
          </p:nvPr>
        </p:nvSpPr>
        <p:spPr>
          <a:xfrm>
            <a:off x="0" y="-1"/>
            <a:ext cx="12192000" cy="1194035"/>
          </a:xfrm>
          <a:prstGeom prst="rect">
            <a:avLst/>
          </a:prstGeom>
        </p:spPr>
        <p:txBody>
          <a:bodyPr>
            <a:normAutofit/>
          </a:bodyPr>
          <a:lstStyle/>
          <a:p>
            <a:r>
              <a:rPr lang="en-US"/>
              <a:t>Test Simulation </a:t>
            </a:r>
            <a:r>
              <a:rPr lang="en-US" baseline="-25000"/>
              <a:t>p.13-14</a:t>
            </a:r>
            <a:endParaRPr lang="en-US"/>
          </a:p>
        </p:txBody>
      </p:sp>
    </p:spTree>
    <p:extLst>
      <p:ext uri="{BB962C8B-B14F-4D97-AF65-F5344CB8AC3E}">
        <p14:creationId xmlns:p14="http://schemas.microsoft.com/office/powerpoint/2010/main" val="120277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243455" cy="1237169"/>
          </a:xfrm>
          <a:prstGeom prst="rect">
            <a:avLst/>
          </a:prstGeom>
        </p:spPr>
        <p:txBody>
          <a:bodyPr>
            <a:noAutofit/>
          </a:bodyPr>
          <a:lstStyle/>
          <a:p>
            <a:r>
              <a:rPr lang="en-US">
                <a:solidFill>
                  <a:srgbClr val="008080"/>
                </a:solidFill>
              </a:rPr>
              <a:t>Good Faith Effort Checklist </a:t>
            </a:r>
            <a:r>
              <a:rPr lang="en-US" baseline="-25000"/>
              <a:t>p.6, 14</a:t>
            </a:r>
            <a:endParaRPr lang="en-US">
              <a:solidFill>
                <a:srgbClr val="008080"/>
              </a:solidFill>
            </a:endParaRPr>
          </a:p>
        </p:txBody>
      </p:sp>
      <p:graphicFrame>
        <p:nvGraphicFramePr>
          <p:cNvPr id="6" name="Table 5" descr="Good Faith Effort Checklist" title="Good Faith Effort Checklist"/>
          <p:cNvGraphicFramePr>
            <a:graphicFrameLocks noGrp="1"/>
          </p:cNvGraphicFramePr>
          <p:nvPr/>
        </p:nvGraphicFramePr>
        <p:xfrm>
          <a:off x="371420" y="1373543"/>
          <a:ext cx="11449160" cy="5011376"/>
        </p:xfrm>
        <a:graphic>
          <a:graphicData uri="http://schemas.openxmlformats.org/drawingml/2006/table">
            <a:tbl>
              <a:tblPr firstRow="1" bandRow="1">
                <a:tableStyleId>{EB344D84-9AFB-497E-A393-DC336BA19D2E}</a:tableStyleId>
              </a:tblPr>
              <a:tblGrid>
                <a:gridCol w="4909125">
                  <a:extLst>
                    <a:ext uri="{9D8B030D-6E8A-4147-A177-3AD203B41FA5}">
                      <a16:colId xmlns:a16="http://schemas.microsoft.com/office/drawing/2014/main" val="20000"/>
                    </a:ext>
                  </a:extLst>
                </a:gridCol>
                <a:gridCol w="6540035">
                  <a:extLst>
                    <a:ext uri="{9D8B030D-6E8A-4147-A177-3AD203B41FA5}">
                      <a16:colId xmlns:a16="http://schemas.microsoft.com/office/drawing/2014/main" val="20002"/>
                    </a:ext>
                  </a:extLst>
                </a:gridCol>
              </a:tblGrid>
              <a:tr h="547962">
                <a:tc>
                  <a:txBody>
                    <a:bodyPr/>
                    <a:lstStyle/>
                    <a:p>
                      <a:pPr algn="ctr"/>
                      <a:r>
                        <a:rPr lang="en-US" sz="2400">
                          <a:solidFill>
                            <a:schemeClr val="tx2"/>
                          </a:solidFill>
                        </a:rPr>
                        <a:t>Acceptable</a:t>
                      </a:r>
                      <a:r>
                        <a:rPr lang="en-US" sz="3200">
                          <a:solidFill>
                            <a:schemeClr val="tx2"/>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solidFill>
                            <a:schemeClr val="bg1"/>
                          </a:solidFill>
                        </a:rPr>
                        <a:t>Not</a:t>
                      </a:r>
                      <a:r>
                        <a:rPr lang="en-US" sz="3200">
                          <a:solidFill>
                            <a:schemeClr val="bg1"/>
                          </a:solidFill>
                        </a:rPr>
                        <a:t>  </a:t>
                      </a:r>
                      <a:r>
                        <a:rPr lang="en-US" sz="2400">
                          <a:solidFill>
                            <a:schemeClr val="bg1"/>
                          </a:solidFill>
                        </a:rPr>
                        <a:t>Acceptable</a:t>
                      </a:r>
                      <a:endParaRPr lang="en-US" sz="32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1053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Scanning student responses while actively monitoring the testing session to determine good faith efforts based on a checklist created and communicated to students and parents prior to testing. </a:t>
                      </a:r>
                      <a:r>
                        <a:rPr lang="en-US" sz="2000" baseline="-25000"/>
                        <a:t>p.14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a:solidFill>
                            <a:schemeClr val="tx1"/>
                          </a:solidFill>
                        </a:rPr>
                        <a:t>Reading student responses </a:t>
                      </a:r>
                      <a:r>
                        <a:rPr lang="en-US" sz="2000" baseline="0">
                          <a:solidFill>
                            <a:schemeClr val="tx1"/>
                          </a:solidFill>
                        </a:rPr>
                        <a:t>in their entirety as part of visually scanning for good faith effort criteria </a:t>
                      </a:r>
                      <a:r>
                        <a:rPr lang="en-US" sz="2000" baseline="-25000">
                          <a:solidFill>
                            <a:schemeClr val="tx1"/>
                          </a:solidFill>
                        </a:rPr>
                        <a:t>p.6</a:t>
                      </a:r>
                    </a:p>
                    <a:p>
                      <a:endParaRPr lang="en-US" sz="200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Negative consequences or punishments shall not be administered to students based on a perceived lack of good faith effort during testing. </a:t>
                      </a:r>
                      <a:r>
                        <a:rPr lang="en-US" sz="2000" baseline="-25000"/>
                        <a:t>p.14</a:t>
                      </a:r>
                      <a:endParaRPr lang="en-US" sz="2000" baseline="-25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517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The checklist may include efforts such as whether students focused on testing, brought a fully charged device, did not use unapproved electronic devices, sat quietly until the end of the test session, etc.</a:t>
                      </a:r>
                      <a:r>
                        <a:rPr lang="en-US" sz="2000" baseline="-25000"/>
                        <a:t> p.14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Specifying a particular organizer, pre-write method, or complete first draft requirements for the good faith effort checklist.</a:t>
                      </a:r>
                      <a:r>
                        <a:rPr lang="en-US" sz="2000" baseline="-25000"/>
                        <a:t> p.14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711489">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Making results or rewards based on individual checklists available</a:t>
                      </a:r>
                      <a:r>
                        <a:rPr lang="en-US" sz="2000" baseline="0">
                          <a:solidFill>
                            <a:schemeClr val="tx1"/>
                          </a:solidFill>
                        </a:rPr>
                        <a:t> </a:t>
                      </a:r>
                      <a:r>
                        <a:rPr lang="en-US" sz="2000">
                          <a:solidFill>
                            <a:schemeClr val="tx1"/>
                          </a:solidFill>
                        </a:rPr>
                        <a:t>to students before all testing is complete </a:t>
                      </a:r>
                      <a:r>
                        <a:rPr lang="en-US" sz="2000" baseline="-25000">
                          <a:solidFill>
                            <a:schemeClr val="tx1"/>
                          </a:solidFill>
                        </a:rPr>
                        <a:t>p.14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912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085" y="164891"/>
            <a:ext cx="12336463" cy="881063"/>
          </a:xfrm>
          <a:prstGeom prst="rect">
            <a:avLst/>
          </a:prstGeom>
        </p:spPr>
        <p:txBody>
          <a:bodyPr>
            <a:normAutofit/>
          </a:bodyPr>
          <a:lstStyle/>
          <a:p>
            <a:r>
              <a:rPr lang="en-US"/>
              <a:t>Funding</a:t>
            </a:r>
            <a:r>
              <a:rPr lang="en-US" baseline="-25000"/>
              <a:t> p.14</a:t>
            </a:r>
            <a:r>
              <a:rPr lang="en-US"/>
              <a:t> </a:t>
            </a:r>
          </a:p>
        </p:txBody>
      </p:sp>
      <p:graphicFrame>
        <p:nvGraphicFramePr>
          <p:cNvPr id="6" name="Table 5" descr="Funding for Student Rewards" title="Funding for Student Rewards"/>
          <p:cNvGraphicFramePr>
            <a:graphicFrameLocks noGrp="1"/>
          </p:cNvGraphicFramePr>
          <p:nvPr/>
        </p:nvGraphicFramePr>
        <p:xfrm>
          <a:off x="284085" y="1353722"/>
          <a:ext cx="11678066" cy="4126264"/>
        </p:xfrm>
        <a:graphic>
          <a:graphicData uri="http://schemas.openxmlformats.org/drawingml/2006/table">
            <a:tbl>
              <a:tblPr firstRow="1" bandRow="1">
                <a:tableStyleId>{EB344D84-9AFB-497E-A393-DC336BA19D2E}</a:tableStyleId>
              </a:tblPr>
              <a:tblGrid>
                <a:gridCol w="6056753">
                  <a:extLst>
                    <a:ext uri="{9D8B030D-6E8A-4147-A177-3AD203B41FA5}">
                      <a16:colId xmlns:a16="http://schemas.microsoft.com/office/drawing/2014/main" val="20000"/>
                    </a:ext>
                  </a:extLst>
                </a:gridCol>
                <a:gridCol w="5621313">
                  <a:extLst>
                    <a:ext uri="{9D8B030D-6E8A-4147-A177-3AD203B41FA5}">
                      <a16:colId xmlns:a16="http://schemas.microsoft.com/office/drawing/2014/main" val="20002"/>
                    </a:ext>
                  </a:extLst>
                </a:gridCol>
              </a:tblGrid>
              <a:tr h="544053">
                <a:tc>
                  <a:txBody>
                    <a:bodyPr/>
                    <a:lstStyle/>
                    <a:p>
                      <a:pPr algn="ctr"/>
                      <a:r>
                        <a:rPr lang="en-US" sz="2400">
                          <a:solidFill>
                            <a:schemeClr val="tx2"/>
                          </a:solidFill>
                        </a:rPr>
                        <a:t>Acceptable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solidFill>
                            <a:schemeClr val="bg1"/>
                          </a:solidFill>
                        </a:rPr>
                        <a:t>Not</a:t>
                      </a:r>
                      <a:r>
                        <a:rPr lang="en-US" sz="3200">
                          <a:solidFill>
                            <a:schemeClr val="bg1"/>
                          </a:solidFill>
                        </a:rPr>
                        <a:t>  </a:t>
                      </a:r>
                      <a:r>
                        <a:rPr lang="en-US" sz="2400">
                          <a:solidFill>
                            <a:schemeClr val="bg1"/>
                          </a:solidFill>
                        </a:rPr>
                        <a:t>Acceptable</a:t>
                      </a:r>
                      <a:endParaRPr lang="en-US" sz="32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170122">
                <a:tc>
                  <a:txBody>
                    <a:bodyPr/>
                    <a:lstStyle/>
                    <a:p>
                      <a:r>
                        <a:rPr lang="en-US" sz="2100"/>
                        <a:t>Using donations from individuals,</a:t>
                      </a:r>
                      <a:r>
                        <a:rPr lang="en-US" sz="2100" baseline="0"/>
                        <a:t> businesses, parents, or school staff for student incentives </a:t>
                      </a:r>
                      <a:r>
                        <a:rPr lang="en-US" sz="2100" baseline="-25000"/>
                        <a:t>p.14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r>
                        <a:rPr lang="en-US" sz="2100"/>
                        <a:t>Using local school board</a:t>
                      </a:r>
                      <a:r>
                        <a:rPr lang="en-US" sz="2100" baseline="0"/>
                        <a:t> funds or cash awards from school activity funds generated by students for student incentives or rewards </a:t>
                      </a:r>
                      <a:r>
                        <a:rPr lang="en-US" sz="2100" baseline="-25000"/>
                        <a:t>p.14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094282">
                <a:tc>
                  <a:txBody>
                    <a:bodyPr/>
                    <a:lstStyle/>
                    <a:p>
                      <a:endParaRPr lang="en-US" sz="2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r>
                        <a:rPr lang="en-US" sz="2100"/>
                        <a:t>Using Extended School</a:t>
                      </a:r>
                      <a:r>
                        <a:rPr lang="en-US" sz="2100" baseline="0"/>
                        <a:t> Services (ESS) funds for test preparation </a:t>
                      </a:r>
                      <a:r>
                        <a:rPr lang="en-US" sz="2100" baseline="-25000"/>
                        <a:t>p.14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282740">
                <a:tc>
                  <a:txBody>
                    <a:bodyPr/>
                    <a:lstStyle/>
                    <a:p>
                      <a:endParaRPr lang="en-US" sz="2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100"/>
                        <a:t>Monetary rewards (cash, gift certificates, etc.) shall not be given to students based on test scores or for Good Faith Effort Checklists.</a:t>
                      </a:r>
                      <a:r>
                        <a:rPr lang="en-US" sz="2100" baseline="-25000"/>
                        <a:t> p.14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81567"/>
                  </a:ext>
                </a:extLst>
              </a:tr>
            </a:tbl>
          </a:graphicData>
        </a:graphic>
      </p:graphicFrame>
    </p:spTree>
    <p:extLst>
      <p:ext uri="{BB962C8B-B14F-4D97-AF65-F5344CB8AC3E}">
        <p14:creationId xmlns:p14="http://schemas.microsoft.com/office/powerpoint/2010/main" val="59519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Student Discipline" title="Student Discipline"/>
          <p:cNvGraphicFramePr>
            <a:graphicFrameLocks noGrp="1"/>
          </p:cNvGraphicFramePr>
          <p:nvPr/>
        </p:nvGraphicFramePr>
        <p:xfrm>
          <a:off x="259816" y="1028148"/>
          <a:ext cx="11672367" cy="4553407"/>
        </p:xfrm>
        <a:graphic>
          <a:graphicData uri="http://schemas.openxmlformats.org/drawingml/2006/table">
            <a:tbl>
              <a:tblPr firstRow="1" bandRow="1">
                <a:tableStyleId>{EB344D84-9AFB-497E-A393-DC336BA19D2E}</a:tableStyleId>
              </a:tblPr>
              <a:tblGrid>
                <a:gridCol w="6053796">
                  <a:extLst>
                    <a:ext uri="{9D8B030D-6E8A-4147-A177-3AD203B41FA5}">
                      <a16:colId xmlns:a16="http://schemas.microsoft.com/office/drawing/2014/main" val="20000"/>
                    </a:ext>
                  </a:extLst>
                </a:gridCol>
                <a:gridCol w="5618571">
                  <a:extLst>
                    <a:ext uri="{9D8B030D-6E8A-4147-A177-3AD203B41FA5}">
                      <a16:colId xmlns:a16="http://schemas.microsoft.com/office/drawing/2014/main" val="20002"/>
                    </a:ext>
                  </a:extLst>
                </a:gridCol>
              </a:tblGrid>
              <a:tr h="562342">
                <a:tc>
                  <a:txBody>
                    <a:bodyPr/>
                    <a:lstStyle/>
                    <a:p>
                      <a:pPr algn="ctr"/>
                      <a:r>
                        <a:rPr lang="en-US" sz="2400">
                          <a:solidFill>
                            <a:schemeClr val="tx1"/>
                          </a:solidFill>
                        </a:rPr>
                        <a:t>Acceptable</a:t>
                      </a:r>
                      <a:r>
                        <a:rPr lang="en-US" sz="240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t>Not</a:t>
                      </a:r>
                      <a:r>
                        <a:rPr lang="en-US" sz="3200"/>
                        <a:t>  </a:t>
                      </a:r>
                      <a:r>
                        <a:rPr lang="en-US" sz="2400"/>
                        <a:t>Acceptable</a:t>
                      </a:r>
                      <a:endParaRPr lang="en-US" sz="320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606048">
                <a:tc>
                  <a:txBody>
                    <a:bodyPr/>
                    <a:lstStyle/>
                    <a:p>
                      <a:r>
                        <a:rPr lang="en-US" sz="2000"/>
                        <a:t>Visually scanning student responses while actively monitoring test sessions to determine disciplinary problems</a:t>
                      </a:r>
                      <a:r>
                        <a:rPr lang="en-US" sz="2400"/>
                        <a:t> </a:t>
                      </a:r>
                      <a:r>
                        <a:rPr lang="en-US" sz="2400" baseline="-25000"/>
                        <a:t>p.14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Allowing students to modify their initial response to test items if</a:t>
                      </a:r>
                      <a:r>
                        <a:rPr lang="en-US" sz="2000"/>
                        <a:t> disciplinary problems are determined to exist</a:t>
                      </a:r>
                      <a:r>
                        <a:rPr lang="en-US" sz="2000" baseline="0"/>
                        <a:t> </a:t>
                      </a:r>
                      <a:r>
                        <a:rPr lang="en-US" sz="2400" baseline="-25000"/>
                        <a:t>p.14</a:t>
                      </a:r>
                    </a:p>
                    <a:p>
                      <a:endParaRPr lang="en-US" sz="24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368239">
                <a:tc>
                  <a:txBody>
                    <a:bodyPr/>
                    <a:lstStyle/>
                    <a:p>
                      <a:r>
                        <a:rPr lang="en-US" sz="2000" kern="1200">
                          <a:solidFill>
                            <a:schemeClr val="dk1"/>
                          </a:solidFill>
                          <a:effectLst/>
                          <a:latin typeface="+mn-lt"/>
                          <a:ea typeface="+mn-ea"/>
                          <a:cs typeface="+mn-cs"/>
                        </a:rPr>
                        <a:t>Contact KDE for guidance if Alert Responses (i.e., evidence within a student response that the student may cause harm to self or to others or may otherwise be suffering abuses) are noticed during active monitoring.</a:t>
                      </a:r>
                      <a:r>
                        <a:rPr lang="en-US" sz="2000" kern="1200" baseline="-25000">
                          <a:solidFill>
                            <a:schemeClr val="dk1"/>
                          </a:solidFill>
                          <a:effectLst/>
                          <a:latin typeface="+mn-lt"/>
                          <a:ea typeface="+mn-ea"/>
                          <a:cs typeface="+mn-cs"/>
                        </a:rPr>
                        <a:t> </a:t>
                      </a:r>
                      <a:r>
                        <a:rPr lang="en-US" sz="2400" kern="1200" baseline="-25000">
                          <a:solidFill>
                            <a:schemeClr val="dk1"/>
                          </a:solidFill>
                          <a:effectLst/>
                          <a:latin typeface="+mn-lt"/>
                          <a:ea typeface="+mn-ea"/>
                          <a:cs typeface="+mn-cs"/>
                        </a:rPr>
                        <a:t>p.6</a:t>
                      </a:r>
                      <a:endParaRPr lang="en-US" sz="2400" kern="120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7738924"/>
                  </a:ext>
                </a:extLst>
              </a:tr>
            </a:tbl>
          </a:graphicData>
        </a:graphic>
      </p:graphicFrame>
      <p:sp>
        <p:nvSpPr>
          <p:cNvPr id="2" name="Title 1"/>
          <p:cNvSpPr>
            <a:spLocks noGrp="1"/>
          </p:cNvSpPr>
          <p:nvPr>
            <p:ph type="title" idx="4294967295"/>
          </p:nvPr>
        </p:nvSpPr>
        <p:spPr>
          <a:xfrm>
            <a:off x="0" y="0"/>
            <a:ext cx="12022137" cy="1136469"/>
          </a:xfrm>
          <a:prstGeom prst="rect">
            <a:avLst/>
          </a:prstGeom>
        </p:spPr>
        <p:txBody>
          <a:bodyPr>
            <a:noAutofit/>
          </a:bodyPr>
          <a:lstStyle/>
          <a:p>
            <a:r>
              <a:rPr lang="en-US">
                <a:solidFill>
                  <a:srgbClr val="008080"/>
                </a:solidFill>
              </a:rPr>
              <a:t>Student Discipline </a:t>
            </a:r>
            <a:r>
              <a:rPr lang="en-US" baseline="-25000"/>
              <a:t>p.6, 14</a:t>
            </a:r>
            <a:r>
              <a:rPr lang="en-US">
                <a:solidFill>
                  <a:srgbClr val="008080"/>
                </a:solidFill>
              </a:rPr>
              <a:t> </a:t>
            </a:r>
            <a:r>
              <a:rPr lang="en-US" baseline="-25000"/>
              <a:t> </a:t>
            </a:r>
            <a:endParaRPr lang="en-US">
              <a:solidFill>
                <a:schemeClr val="tx1"/>
              </a:solidFill>
            </a:endParaRPr>
          </a:p>
        </p:txBody>
      </p:sp>
    </p:spTree>
    <p:extLst>
      <p:ext uri="{BB962C8B-B14F-4D97-AF65-F5344CB8AC3E}">
        <p14:creationId xmlns:p14="http://schemas.microsoft.com/office/powerpoint/2010/main" val="336045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E8E04-2C1A-A46C-B5F5-95BB4A12D90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7F29DC-7921-429F-9777-B5CCA5A5385B}"/>
              </a:ext>
            </a:extLst>
          </p:cNvPr>
          <p:cNvSpPr>
            <a:spLocks noGrp="1"/>
          </p:cNvSpPr>
          <p:nvPr>
            <p:ph type="title"/>
          </p:nvPr>
        </p:nvSpPr>
        <p:spPr>
          <a:xfrm>
            <a:off x="399495" y="1709738"/>
            <a:ext cx="10947955" cy="2524911"/>
          </a:xfrm>
        </p:spPr>
        <p:txBody>
          <a:bodyPr>
            <a:normAutofit/>
          </a:bodyPr>
          <a:lstStyle/>
          <a:p>
            <a:r>
              <a:rPr lang="en-US" sz="4800"/>
              <a:t>Inclusion of Special Populations </a:t>
            </a:r>
          </a:p>
        </p:txBody>
      </p:sp>
    </p:spTree>
    <p:extLst>
      <p:ext uri="{BB962C8B-B14F-4D97-AF65-F5344CB8AC3E}">
        <p14:creationId xmlns:p14="http://schemas.microsoft.com/office/powerpoint/2010/main" val="3584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12192000" cy="994201"/>
          </a:xfrm>
        </p:spPr>
        <p:txBody>
          <a:bodyPr anchor="ctr">
            <a:noAutofit/>
          </a:bodyPr>
          <a:lstStyle/>
          <a:p>
            <a:r>
              <a:rPr lang="en-US"/>
              <a:t>Inclusion of Special Populations </a:t>
            </a:r>
            <a:r>
              <a:rPr lang="en-US" baseline="-25000"/>
              <a:t>p.15</a:t>
            </a:r>
          </a:p>
        </p:txBody>
      </p:sp>
      <p:sp>
        <p:nvSpPr>
          <p:cNvPr id="3" name="Text Placeholder 2"/>
          <p:cNvSpPr>
            <a:spLocks noGrp="1"/>
          </p:cNvSpPr>
          <p:nvPr>
            <p:ph type="body" sz="quarter" idx="13"/>
          </p:nvPr>
        </p:nvSpPr>
        <p:spPr>
          <a:xfrm>
            <a:off x="217856" y="1322772"/>
            <a:ext cx="10979796" cy="4113931"/>
          </a:xfrm>
        </p:spPr>
        <p:txBody>
          <a:bodyPr>
            <a:normAutofit/>
          </a:bodyPr>
          <a:lstStyle/>
          <a:p>
            <a:r>
              <a:rPr lang="en-US"/>
              <a:t>Annual training required for anyone providing accommodations on a state-required content assessment.</a:t>
            </a:r>
          </a:p>
          <a:p>
            <a:r>
              <a:rPr lang="en-US"/>
              <a:t>Any accommodations provided must be consistent with the requirements set forth in 703 KAR 5:070, the </a:t>
            </a:r>
            <a:r>
              <a:rPr lang="en-US" i="1"/>
              <a:t>Inclusion of Special Populations </a:t>
            </a:r>
            <a:r>
              <a:rPr lang="en-US"/>
              <a:t>regulation.</a:t>
            </a:r>
          </a:p>
          <a:p>
            <a:r>
              <a:rPr lang="en-US"/>
              <a:t>Any violation of </a:t>
            </a:r>
            <a:r>
              <a:rPr lang="en-US" i="1"/>
              <a:t>Inclusion of Special Populations </a:t>
            </a:r>
            <a:r>
              <a:rPr lang="en-US"/>
              <a:t>regulation is also considered a violation of the Administration Code regulation and will be processed under its guidelines.</a:t>
            </a:r>
          </a:p>
        </p:txBody>
      </p:sp>
      <p:sp>
        <p:nvSpPr>
          <p:cNvPr id="4" name="Slide Number Placeholder 3" hidden="1"/>
          <p:cNvSpPr>
            <a:spLocks noGrp="1"/>
          </p:cNvSpPr>
          <p:nvPr>
            <p:ph type="sldNum" sz="quarter" idx="4294967295"/>
          </p:nvPr>
        </p:nvSpPr>
        <p:spPr>
          <a:xfrm>
            <a:off x="11509375" y="5868988"/>
            <a:ext cx="682625" cy="365125"/>
          </a:xfrm>
        </p:spPr>
        <p:txBody>
          <a:bodyPr/>
          <a:lstStyle/>
          <a:p>
            <a:pPr>
              <a:spcAft>
                <a:spcPts val="600"/>
              </a:spcAft>
            </a:pPr>
            <a:fld id="{91BD7323-49BF-4C97-8773-5EC64C492009}" type="slidenum">
              <a:rPr lang="en-US" smtClean="0"/>
              <a:pPr>
                <a:spcAft>
                  <a:spcPts val="600"/>
                </a:spcAft>
              </a:pPr>
              <a:t>9</a:t>
            </a:fld>
            <a:endParaRPr lang="en-US"/>
          </a:p>
        </p:txBody>
      </p:sp>
    </p:spTree>
    <p:extLst>
      <p:ext uri="{BB962C8B-B14F-4D97-AF65-F5344CB8AC3E}">
        <p14:creationId xmlns:p14="http://schemas.microsoft.com/office/powerpoint/2010/main" val="3458439887"/>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KYED-14-1793</_dlc_DocId>
    <_dlc_DocIdUrl xmlns="3a62de7d-ba57-4f43-9dae-9623ba637be0">
      <Url>https://education-edit.ky.gov/AA/distsupp/_layouts/15/DocIdRedir.aspx?ID=KYED-14-1793</Url>
      <Description>KYED-14-1793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BBD09E-018D-4AAB-80ED-38B91DD1BCB5}"/>
</file>

<file path=customXml/itemProps2.xml><?xml version="1.0" encoding="utf-8"?>
<ds:datastoreItem xmlns:ds="http://schemas.openxmlformats.org/officeDocument/2006/customXml" ds:itemID="{C811BF77-35D1-42CF-B95A-D5015707B9B0}">
  <ds:schemaRefs>
    <ds:schemaRef ds:uri="http://schemas.microsoft.com/sharepoint/v3/contenttype/forms"/>
  </ds:schemaRefs>
</ds:datastoreItem>
</file>

<file path=customXml/itemProps3.xml><?xml version="1.0" encoding="utf-8"?>
<ds:datastoreItem xmlns:ds="http://schemas.openxmlformats.org/officeDocument/2006/customXml" ds:itemID="{11AD746B-94E1-4FAA-9165-3A3C96109A2E}">
  <ds:schemaRefs>
    <ds:schemaRef ds:uri="9e447306-43c9-46fc-85e8-9d0ed75a31bf"/>
    <ds:schemaRef ds:uri="d2e0887b-4a8a-4736-99cf-56284292f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D5163D8-6059-482F-92CC-FDEB07BD23EB}"/>
</file>

<file path=docProps/app.xml><?xml version="1.0" encoding="utf-8"?>
<Properties xmlns="http://schemas.openxmlformats.org/officeDocument/2006/extended-properties" xmlns:vt="http://schemas.openxmlformats.org/officeDocument/2006/docPropsVTypes">
  <Template/>
  <TotalTime>16</TotalTime>
  <Words>4982</Words>
  <Application>Microsoft Office PowerPoint</Application>
  <PresentationFormat>Widescreen</PresentationFormat>
  <Paragraphs>327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Theme1</vt:lpstr>
      <vt:lpstr>Administration Code Training 703 KAR 5:080</vt:lpstr>
      <vt:lpstr>Module 4</vt:lpstr>
      <vt:lpstr>Test Preparation/Student Rewards</vt:lpstr>
      <vt:lpstr>Test Simulation p.13-14</vt:lpstr>
      <vt:lpstr>Good Faith Effort Checklist p.6, 14</vt:lpstr>
      <vt:lpstr>Funding p.14 </vt:lpstr>
      <vt:lpstr>Student Discipline p.6, 14  </vt:lpstr>
      <vt:lpstr>Inclusion of Special Populations </vt:lpstr>
      <vt:lpstr>Inclusion of Special Populations p.15</vt:lpstr>
      <vt:lpstr>Alternate Assessment p.15</vt:lpstr>
      <vt:lpstr>Allegation Prevention/Best Practices (4)</vt:lpstr>
      <vt:lpstr>Check for Understanding (4)</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Regulation Training</dc:title>
  <dc:creator>Avery, Devon</dc:creator>
  <cp:keywords>Assessment, Accountability, Administration Code, KRS 5:080</cp:keywords>
  <cp:lastModifiedBy>Avery, Devon - Division of Assessment and Accountability Support</cp:lastModifiedBy>
  <cp:revision>19</cp:revision>
  <dcterms:created xsi:type="dcterms:W3CDTF">2021-11-05T13:31:06Z</dcterms:created>
  <dcterms:modified xsi:type="dcterms:W3CDTF">2025-07-31T16:06:06Z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_dlc_DocIdItemGuid">
    <vt:lpwstr>cdf89c2a-53fe-4873-9e13-82beb9dd5aae</vt:lpwstr>
  </property>
  <property fmtid="{D5CDD505-2E9C-101B-9397-08002B2CF9AE}" pid="5" name="MSIP_Label_eb544694-0027-44fa-bee4-2648c0363f9d_Enabled">
    <vt:lpwstr>true</vt:lpwstr>
  </property>
  <property fmtid="{D5CDD505-2E9C-101B-9397-08002B2CF9AE}" pid="6" name="MSIP_Label_eb544694-0027-44fa-bee4-2648c0363f9d_SetDate">
    <vt:lpwstr>2024-07-25T12:16:35Z</vt:lpwstr>
  </property>
  <property fmtid="{D5CDD505-2E9C-101B-9397-08002B2CF9AE}" pid="7" name="MSIP_Label_eb544694-0027-44fa-bee4-2648c0363f9d_Method">
    <vt:lpwstr>Standard</vt:lpwstr>
  </property>
  <property fmtid="{D5CDD505-2E9C-101B-9397-08002B2CF9AE}" pid="8" name="MSIP_Label_eb544694-0027-44fa-bee4-2648c0363f9d_Name">
    <vt:lpwstr>defa4170-0d19-0005-0004-bc88714345d2</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ActionId">
    <vt:lpwstr>c5f429c9-04b4-41a9-99de-d3ff9925b91e</vt:lpwstr>
  </property>
  <property fmtid="{D5CDD505-2E9C-101B-9397-08002B2CF9AE}" pid="11" name="MSIP_Label_eb544694-0027-44fa-bee4-2648c0363f9d_ContentBits">
    <vt:lpwstr>0</vt:lpwstr>
  </property>
  <property fmtid="{D5CDD505-2E9C-101B-9397-08002B2CF9AE}" pid="12" name="MediaServiceImageTags">
    <vt:lpwstr/>
  </property>
</Properties>
</file>