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65" r:id="rId5"/>
    <p:sldId id="1021" r:id="rId6"/>
    <p:sldId id="359" r:id="rId7"/>
    <p:sldId id="1023" r:id="rId8"/>
    <p:sldId id="1024" r:id="rId9"/>
    <p:sldId id="1025" r:id="rId10"/>
    <p:sldId id="1026" r:id="rId11"/>
    <p:sldId id="1027" r:id="rId12"/>
    <p:sldId id="1028" r:id="rId13"/>
    <p:sldId id="1005" r:id="rId14"/>
    <p:sldId id="354" r:id="rId15"/>
    <p:sldId id="102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2C0FC13C-748B-D961-772C-145112EE73E3}" name="Sims, Rhonda - KDE Associate Commissioner" initials="SC" userId="S::rhonda.sims@education.ky.gov::bad20b3f-b7c8-4cb3-ae2a-6808ba4166df" providerId="AD"/>
  <p188:author id="{6E1E9D42-D1D0-21D4-9CE4-5232C850819D}" name="Guest User" initials="GU" userId="S::urn:spo:anon#965675758991a0da67ad75c1061564c9a6dc036b616061f4836d4e79da2d06bb::" providerId="AD"/>
  <p188:author id="{0C431B50-E267-7ED8-372B-1A1B808F8997}" name="Jones, Helen - Division of Assessment and Accountability Support" initials="JHDoAaAS" userId="S::helen.jones@education.ky.gov::b7d6fb4f-88fd-4227-920b-6a3119e5e7a1" providerId="AD"/>
  <p188:author id="{52F57052-0FAD-5FD0-5873-4C8768666379}" name="Avery, Devon - Division of Assessment and Accountability Support" initials="AS" userId="S::devon.avery@education.ky.gov::ea78a75c-c17e-4901-bc17-b64bcd9c9f6d" providerId="AD"/>
  <p188:author id="{CCCC5755-80CF-4B48-E1F5-5CFC857F1A2A}" name="Riley, Ben - Division of Assessment and Accountability Support" initials="RBDoAaAS" userId="Riley, Ben - Division of Assessment and Accountability Support" providerId="None"/>
  <p188:author id="{771B6458-EC8F-ACB7-5084-9D6F069BC75D}" name="Avery, Devon - Division of Assessment and Accountability Support" initials="AS" userId="S::devon.avery@education.ky.gov::3c4d04ce-6fc5-4533-8afa-2b6776a03065" providerId="AD"/>
  <p188:author id="{436EC786-CEC7-8901-61CA-4BDABF115B31}" name="Savage, Shara - Division of Assessment and Accountability Support" initials="SS" userId="S::Shara.Savage@education.ky.gov::71eadb16-699f-453e-81d8-c9ac7aaf2dd6" providerId="AD"/>
  <p188:author id="{F8118B94-19D1-D226-602C-76A1650F72F0}" name="Bales, Beth - Office of Legal Services" initials="BB" userId="S::beth.bales@education.ky.gov::e8eb4b63-0997-42c0-91c0-c496a1acb128" providerId="AD"/>
  <p188:author id="{88138196-F698-FBED-D0A7-04A9C0FF3D88}" name="Stafford, Jennifer - KDE Division Director" initials="SD" userId="S::jennifer.stafford@education.ky.gov::0151abd4-297e-443f-a77b-a8c249c015ab" providerId="AD"/>
  <p188:author id="{E0DB3AB3-8C22-653F-571B-3E25AA2E63A2}" name="Savage, Shara - Division of Assessment and Accountability Support" initials="SS" userId="S::shara.savage@education.ky.gov::71eadb16-699f-453e-81d8-c9ac7aaf2dd6" providerId="AD"/>
  <p188:author id="{7D43B8C9-392B-C6FB-E7A9-56D9325C2AC6}" name="Jett, Lisa - Division of Assessment and Accountability Support" initials="JLDoAaAS" userId="Jett, Lisa - Division of Assessment and Accountability Support" providerId="None"/>
  <p188:author id="{5FD6BBD4-89B8-DC90-B9A0-590DE6A9A122}" name="Larkins, Jennifer - Division of Assessment and Accountability Support" initials="LJDoAaAS" userId="S::jennifer.larkins@education.ky.gov::093879bc-4454-48e7-95b0-93a7f4bf4b00" providerId="AD"/>
  <p188:author id="{F6A98DF6-3E32-1481-145D-20B3224B735B}" name="Cacopardo, Nicholas - Office of Legal Services" initials="NC" userId="S::nicholas.cacopardo@education.ky.gov::716cfa82-2217-4d7e-9a1e-58d474a534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kins, Jennifer - Division of Assessment and Accountability Support" initials="LJ-DoAaAS" lastIdx="2" clrIdx="0">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47167"/>
    <a:srgbClr val="E1F3EA"/>
    <a:srgbClr val="009999"/>
    <a:srgbClr val="D8F4EC"/>
    <a:srgbClr val="008080"/>
    <a:srgbClr val="73A385"/>
    <a:srgbClr val="009A80"/>
    <a:srgbClr val="6AA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E658C4-F2A1-4BAA-8FDA-F19B08C4C543}" v="6" dt="2025-07-30T19:37:25.566"/>
    <p1510:client id="{66721658-9609-4A1B-2F83-76B91AB42575}" v="1" dt="2025-07-31T16:04:47.358"/>
    <p1510:client id="{89B5BDE8-462B-441B-9F33-4AED18B0A551}" v="3" dt="2025-07-30T19:47:17.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732" autoAdjust="0"/>
  </p:normalViewPr>
  <p:slideViewPr>
    <p:cSldViewPr snapToGrid="0">
      <p:cViewPr varScale="1">
        <p:scale>
          <a:sx n="46" d="100"/>
          <a:sy n="46" d="100"/>
        </p:scale>
        <p:origin x="2069"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ery, Devon - Division of Assessment and Accountability Support" userId="ea78a75c-c17e-4901-bc17-b64bcd9c9f6d" providerId="ADAL" clId="{A0E1F539-DA3B-434C-80F1-7E2812592487}"/>
    <pc:docChg chg="addSld delSld modSld">
      <pc:chgData name="Avery, Devon - Division of Assessment and Accountability Support" userId="ea78a75c-c17e-4901-bc17-b64bcd9c9f6d" providerId="ADAL" clId="{A0E1F539-DA3B-434C-80F1-7E2812592487}" dt="2025-07-10T15:43:17.895" v="324" actId="47"/>
      <pc:docMkLst>
        <pc:docMk/>
      </pc:docMkLst>
      <pc:sldChg chg="del">
        <pc:chgData name="Avery, Devon - Division of Assessment and Accountability Support" userId="ea78a75c-c17e-4901-bc17-b64bcd9c9f6d" providerId="ADAL" clId="{A0E1F539-DA3B-434C-80F1-7E2812592487}" dt="2025-07-10T15:40:30.429" v="5" actId="47"/>
        <pc:sldMkLst>
          <pc:docMk/>
          <pc:sldMk cId="612955391" sldId="268"/>
        </pc:sldMkLst>
      </pc:sldChg>
      <pc:sldChg chg="del">
        <pc:chgData name="Avery, Devon - Division of Assessment and Accountability Support" userId="ea78a75c-c17e-4901-bc17-b64bcd9c9f6d" providerId="ADAL" clId="{A0E1F539-DA3B-434C-80F1-7E2812592487}" dt="2025-07-10T15:40:32.580" v="10" actId="47"/>
        <pc:sldMkLst>
          <pc:docMk/>
          <pc:sldMk cId="2530627788" sldId="277"/>
        </pc:sldMkLst>
      </pc:sldChg>
      <pc:sldChg chg="del">
        <pc:chgData name="Avery, Devon - Division of Assessment and Accountability Support" userId="ea78a75c-c17e-4901-bc17-b64bcd9c9f6d" providerId="ADAL" clId="{A0E1F539-DA3B-434C-80F1-7E2812592487}" dt="2025-07-10T15:40:34.116" v="12" actId="47"/>
        <pc:sldMkLst>
          <pc:docMk/>
          <pc:sldMk cId="2962936201" sldId="281"/>
        </pc:sldMkLst>
      </pc:sldChg>
      <pc:sldChg chg="del">
        <pc:chgData name="Avery, Devon - Division of Assessment and Accountability Support" userId="ea78a75c-c17e-4901-bc17-b64bcd9c9f6d" providerId="ADAL" clId="{A0E1F539-DA3B-434C-80F1-7E2812592487}" dt="2025-07-10T15:40:34.356" v="13" actId="47"/>
        <pc:sldMkLst>
          <pc:docMk/>
          <pc:sldMk cId="2971705098" sldId="286"/>
        </pc:sldMkLst>
      </pc:sldChg>
      <pc:sldChg chg="del">
        <pc:chgData name="Avery, Devon - Division of Assessment and Accountability Support" userId="ea78a75c-c17e-4901-bc17-b64bcd9c9f6d" providerId="ADAL" clId="{A0E1F539-DA3B-434C-80F1-7E2812592487}" dt="2025-07-10T15:40:33.040" v="11" actId="47"/>
        <pc:sldMkLst>
          <pc:docMk/>
          <pc:sldMk cId="2540523878" sldId="288"/>
        </pc:sldMkLst>
      </pc:sldChg>
      <pc:sldChg chg="del">
        <pc:chgData name="Avery, Devon - Division of Assessment and Accountability Support" userId="ea78a75c-c17e-4901-bc17-b64bcd9c9f6d" providerId="ADAL" clId="{A0E1F539-DA3B-434C-80F1-7E2812592487}" dt="2025-07-10T15:43:15.113" v="319" actId="47"/>
        <pc:sldMkLst>
          <pc:docMk/>
          <pc:sldMk cId="2530290787" sldId="289"/>
        </pc:sldMkLst>
      </pc:sldChg>
      <pc:sldChg chg="del">
        <pc:chgData name="Avery, Devon - Division of Assessment and Accountability Support" userId="ea78a75c-c17e-4901-bc17-b64bcd9c9f6d" providerId="ADAL" clId="{A0E1F539-DA3B-434C-80F1-7E2812592487}" dt="2025-07-10T15:43:14.745" v="317" actId="47"/>
        <pc:sldMkLst>
          <pc:docMk/>
          <pc:sldMk cId="903772843" sldId="292"/>
        </pc:sldMkLst>
      </pc:sldChg>
      <pc:sldChg chg="del">
        <pc:chgData name="Avery, Devon - Division of Assessment and Accountability Support" userId="ea78a75c-c17e-4901-bc17-b64bcd9c9f6d" providerId="ADAL" clId="{A0E1F539-DA3B-434C-80F1-7E2812592487}" dt="2025-07-10T15:43:14.912" v="318" actId="47"/>
        <pc:sldMkLst>
          <pc:docMk/>
          <pc:sldMk cId="481429057" sldId="293"/>
        </pc:sldMkLst>
      </pc:sldChg>
      <pc:sldChg chg="del">
        <pc:chgData name="Avery, Devon - Division of Assessment and Accountability Support" userId="ea78a75c-c17e-4901-bc17-b64bcd9c9f6d" providerId="ADAL" clId="{A0E1F539-DA3B-434C-80F1-7E2812592487}" dt="2025-07-10T15:43:13.348" v="312" actId="47"/>
        <pc:sldMkLst>
          <pc:docMk/>
          <pc:sldMk cId="1603595661" sldId="299"/>
        </pc:sldMkLst>
      </pc:sldChg>
      <pc:sldChg chg="del">
        <pc:chgData name="Avery, Devon - Division of Assessment and Accountability Support" userId="ea78a75c-c17e-4901-bc17-b64bcd9c9f6d" providerId="ADAL" clId="{A0E1F539-DA3B-434C-80F1-7E2812592487}" dt="2025-07-10T15:43:12.971" v="310" actId="47"/>
        <pc:sldMkLst>
          <pc:docMk/>
          <pc:sldMk cId="309773406" sldId="300"/>
        </pc:sldMkLst>
      </pc:sldChg>
      <pc:sldChg chg="del">
        <pc:chgData name="Avery, Devon - Division of Assessment and Accountability Support" userId="ea78a75c-c17e-4901-bc17-b64bcd9c9f6d" providerId="ADAL" clId="{A0E1F539-DA3B-434C-80F1-7E2812592487}" dt="2025-07-10T15:43:13.154" v="311" actId="47"/>
        <pc:sldMkLst>
          <pc:docMk/>
          <pc:sldMk cId="3230883908" sldId="302"/>
        </pc:sldMkLst>
      </pc:sldChg>
      <pc:sldChg chg="del">
        <pc:chgData name="Avery, Devon - Division of Assessment and Accountability Support" userId="ea78a75c-c17e-4901-bc17-b64bcd9c9f6d" providerId="ADAL" clId="{A0E1F539-DA3B-434C-80F1-7E2812592487}" dt="2025-07-10T15:43:13.982" v="313" actId="47"/>
        <pc:sldMkLst>
          <pc:docMk/>
          <pc:sldMk cId="2024621048" sldId="303"/>
        </pc:sldMkLst>
      </pc:sldChg>
      <pc:sldChg chg="del">
        <pc:chgData name="Avery, Devon - Division of Assessment and Accountability Support" userId="ea78a75c-c17e-4901-bc17-b64bcd9c9f6d" providerId="ADAL" clId="{A0E1F539-DA3B-434C-80F1-7E2812592487}" dt="2025-07-10T15:43:08.638" v="300" actId="47"/>
        <pc:sldMkLst>
          <pc:docMk/>
          <pc:sldMk cId="2078091456" sldId="333"/>
        </pc:sldMkLst>
      </pc:sldChg>
      <pc:sldChg chg="del">
        <pc:chgData name="Avery, Devon - Division of Assessment and Accountability Support" userId="ea78a75c-c17e-4901-bc17-b64bcd9c9f6d" providerId="ADAL" clId="{A0E1F539-DA3B-434C-80F1-7E2812592487}" dt="2025-07-10T15:43:12.564" v="308" actId="47"/>
        <pc:sldMkLst>
          <pc:docMk/>
          <pc:sldMk cId="3458439887" sldId="336"/>
        </pc:sldMkLst>
      </pc:sldChg>
      <pc:sldChg chg="del">
        <pc:chgData name="Avery, Devon - Division of Assessment and Accountability Support" userId="ea78a75c-c17e-4901-bc17-b64bcd9c9f6d" providerId="ADAL" clId="{A0E1F539-DA3B-434C-80F1-7E2812592487}" dt="2025-07-10T15:40:24.740" v="2" actId="47"/>
        <pc:sldMkLst>
          <pc:docMk/>
          <pc:sldMk cId="1095187784" sldId="349"/>
        </pc:sldMkLst>
      </pc:sldChg>
      <pc:sldChg chg="del">
        <pc:chgData name="Avery, Devon - Division of Assessment and Accountability Support" userId="ea78a75c-c17e-4901-bc17-b64bcd9c9f6d" providerId="ADAL" clId="{A0E1F539-DA3B-434C-80F1-7E2812592487}" dt="2025-07-10T15:43:17.895" v="324" actId="47"/>
        <pc:sldMkLst>
          <pc:docMk/>
          <pc:sldMk cId="3889166399" sldId="360"/>
        </pc:sldMkLst>
      </pc:sldChg>
      <pc:sldChg chg="del">
        <pc:chgData name="Avery, Devon - Division of Assessment and Accountability Support" userId="ea78a75c-c17e-4901-bc17-b64bcd9c9f6d" providerId="ADAL" clId="{A0E1F539-DA3B-434C-80F1-7E2812592487}" dt="2025-07-10T15:43:09.255" v="301" actId="47"/>
        <pc:sldMkLst>
          <pc:docMk/>
          <pc:sldMk cId="1257132496" sldId="366"/>
        </pc:sldMkLst>
      </pc:sldChg>
      <pc:sldChg chg="del">
        <pc:chgData name="Avery, Devon - Division of Assessment and Accountability Support" userId="ea78a75c-c17e-4901-bc17-b64bcd9c9f6d" providerId="ADAL" clId="{A0E1F539-DA3B-434C-80F1-7E2812592487}" dt="2025-07-10T15:40:31.191" v="7" actId="47"/>
        <pc:sldMkLst>
          <pc:docMk/>
          <pc:sldMk cId="1067505852" sldId="368"/>
        </pc:sldMkLst>
      </pc:sldChg>
      <pc:sldChg chg="del">
        <pc:chgData name="Avery, Devon - Division of Assessment and Accountability Support" userId="ea78a75c-c17e-4901-bc17-b64bcd9c9f6d" providerId="ADAL" clId="{A0E1F539-DA3B-434C-80F1-7E2812592487}" dt="2025-07-10T15:40:28.582" v="3" actId="47"/>
        <pc:sldMkLst>
          <pc:docMk/>
          <pc:sldMk cId="656119500" sldId="369"/>
        </pc:sldMkLst>
      </pc:sldChg>
      <pc:sldChg chg="del">
        <pc:chgData name="Avery, Devon - Division of Assessment and Accountability Support" userId="ea78a75c-c17e-4901-bc17-b64bcd9c9f6d" providerId="ADAL" clId="{A0E1F539-DA3B-434C-80F1-7E2812592487}" dt="2025-07-10T15:40:36.800" v="15" actId="47"/>
        <pc:sldMkLst>
          <pc:docMk/>
          <pc:sldMk cId="2271664161" sldId="377"/>
        </pc:sldMkLst>
      </pc:sldChg>
      <pc:sldChg chg="del">
        <pc:chgData name="Avery, Devon - Division of Assessment and Accountability Support" userId="ea78a75c-c17e-4901-bc17-b64bcd9c9f6d" providerId="ADAL" clId="{A0E1F539-DA3B-434C-80F1-7E2812592487}" dt="2025-07-10T15:40:32.125" v="9" actId="47"/>
        <pc:sldMkLst>
          <pc:docMk/>
          <pc:sldMk cId="925794445" sldId="378"/>
        </pc:sldMkLst>
      </pc:sldChg>
      <pc:sldChg chg="del">
        <pc:chgData name="Avery, Devon - Division of Assessment and Accountability Support" userId="ea78a75c-c17e-4901-bc17-b64bcd9c9f6d" providerId="ADAL" clId="{A0E1F539-DA3B-434C-80F1-7E2812592487}" dt="2025-07-10T15:43:15.780" v="321" actId="47"/>
        <pc:sldMkLst>
          <pc:docMk/>
          <pc:sldMk cId="293036619" sldId="379"/>
        </pc:sldMkLst>
      </pc:sldChg>
      <pc:sldChg chg="del">
        <pc:chgData name="Avery, Devon - Division of Assessment and Accountability Support" userId="ea78a75c-c17e-4901-bc17-b64bcd9c9f6d" providerId="ADAL" clId="{A0E1F539-DA3B-434C-80F1-7E2812592487}" dt="2025-07-10T15:40:31.573" v="8" actId="47"/>
        <pc:sldMkLst>
          <pc:docMk/>
          <pc:sldMk cId="338230666" sldId="380"/>
        </pc:sldMkLst>
      </pc:sldChg>
      <pc:sldChg chg="del">
        <pc:chgData name="Avery, Devon - Division of Assessment and Accountability Support" userId="ea78a75c-c17e-4901-bc17-b64bcd9c9f6d" providerId="ADAL" clId="{A0E1F539-DA3B-434C-80F1-7E2812592487}" dt="2025-07-10T15:40:29.138" v="4" actId="47"/>
        <pc:sldMkLst>
          <pc:docMk/>
          <pc:sldMk cId="712108409" sldId="381"/>
        </pc:sldMkLst>
      </pc:sldChg>
      <pc:sldChg chg="del">
        <pc:chgData name="Avery, Devon - Division of Assessment and Accountability Support" userId="ea78a75c-c17e-4901-bc17-b64bcd9c9f6d" providerId="ADAL" clId="{A0E1F539-DA3B-434C-80F1-7E2812592487}" dt="2025-07-10T15:43:14.167" v="314" actId="47"/>
        <pc:sldMkLst>
          <pc:docMk/>
          <pc:sldMk cId="513378819" sldId="383"/>
        </pc:sldMkLst>
      </pc:sldChg>
      <pc:sldChg chg="del">
        <pc:chgData name="Avery, Devon - Division of Assessment and Accountability Support" userId="ea78a75c-c17e-4901-bc17-b64bcd9c9f6d" providerId="ADAL" clId="{A0E1F539-DA3B-434C-80F1-7E2812592487}" dt="2025-07-10T15:43:11.601" v="304" actId="47"/>
        <pc:sldMkLst>
          <pc:docMk/>
          <pc:sldMk cId="975096466" sldId="389"/>
        </pc:sldMkLst>
      </pc:sldChg>
      <pc:sldChg chg="del">
        <pc:chgData name="Avery, Devon - Division of Assessment and Accountability Support" userId="ea78a75c-c17e-4901-bc17-b64bcd9c9f6d" providerId="ADAL" clId="{A0E1F539-DA3B-434C-80F1-7E2812592487}" dt="2025-07-10T15:43:07.444" v="297" actId="47"/>
        <pc:sldMkLst>
          <pc:docMk/>
          <pc:sldMk cId="1906560552" sldId="393"/>
        </pc:sldMkLst>
      </pc:sldChg>
      <pc:sldChg chg="del">
        <pc:chgData name="Avery, Devon - Division of Assessment and Accountability Support" userId="ea78a75c-c17e-4901-bc17-b64bcd9c9f6d" providerId="ADAL" clId="{A0E1F539-DA3B-434C-80F1-7E2812592487}" dt="2025-07-10T15:43:06.570" v="295" actId="47"/>
        <pc:sldMkLst>
          <pc:docMk/>
          <pc:sldMk cId="1089957153" sldId="394"/>
        </pc:sldMkLst>
      </pc:sldChg>
      <pc:sldChg chg="del">
        <pc:chgData name="Avery, Devon - Division of Assessment and Accountability Support" userId="ea78a75c-c17e-4901-bc17-b64bcd9c9f6d" providerId="ADAL" clId="{A0E1F539-DA3B-434C-80F1-7E2812592487}" dt="2025-07-10T15:43:15.604" v="320" actId="47"/>
        <pc:sldMkLst>
          <pc:docMk/>
          <pc:sldMk cId="85691499" sldId="396"/>
        </pc:sldMkLst>
      </pc:sldChg>
      <pc:sldChg chg="del">
        <pc:chgData name="Avery, Devon - Division of Assessment and Accountability Support" userId="ea78a75c-c17e-4901-bc17-b64bcd9c9f6d" providerId="ADAL" clId="{A0E1F539-DA3B-434C-80F1-7E2812592487}" dt="2025-07-10T15:43:05.085" v="292" actId="47"/>
        <pc:sldMkLst>
          <pc:docMk/>
          <pc:sldMk cId="1792822603" sldId="999"/>
        </pc:sldMkLst>
      </pc:sldChg>
      <pc:sldChg chg="del">
        <pc:chgData name="Avery, Devon - Division of Assessment and Accountability Support" userId="ea78a75c-c17e-4901-bc17-b64bcd9c9f6d" providerId="ADAL" clId="{A0E1F539-DA3B-434C-80F1-7E2812592487}" dt="2025-07-10T15:40:30.824" v="6" actId="47"/>
        <pc:sldMkLst>
          <pc:docMk/>
          <pc:sldMk cId="2147495781" sldId="1001"/>
        </pc:sldMkLst>
      </pc:sldChg>
      <pc:sldChg chg="del">
        <pc:chgData name="Avery, Devon - Division of Assessment and Accountability Support" userId="ea78a75c-c17e-4901-bc17-b64bcd9c9f6d" providerId="ADAL" clId="{A0E1F539-DA3B-434C-80F1-7E2812592487}" dt="2025-07-10T15:43:16.770" v="323" actId="47"/>
        <pc:sldMkLst>
          <pc:docMk/>
          <pc:sldMk cId="845705975" sldId="1002"/>
        </pc:sldMkLst>
      </pc:sldChg>
      <pc:sldChg chg="del">
        <pc:chgData name="Avery, Devon - Division of Assessment and Accountability Support" userId="ea78a75c-c17e-4901-bc17-b64bcd9c9f6d" providerId="ADAL" clId="{A0E1F539-DA3B-434C-80F1-7E2812592487}" dt="2025-07-10T15:40:34.537" v="14" actId="47"/>
        <pc:sldMkLst>
          <pc:docMk/>
          <pc:sldMk cId="1465968244" sldId="1003"/>
        </pc:sldMkLst>
      </pc:sldChg>
      <pc:sldChg chg="del">
        <pc:chgData name="Avery, Devon - Division of Assessment and Accountability Support" userId="ea78a75c-c17e-4901-bc17-b64bcd9c9f6d" providerId="ADAL" clId="{A0E1F539-DA3B-434C-80F1-7E2812592487}" dt="2025-07-10T15:43:15.939" v="322" actId="47"/>
        <pc:sldMkLst>
          <pc:docMk/>
          <pc:sldMk cId="1497244965" sldId="1006"/>
        </pc:sldMkLst>
      </pc:sldChg>
      <pc:sldChg chg="del">
        <pc:chgData name="Avery, Devon - Division of Assessment and Accountability Support" userId="ea78a75c-c17e-4901-bc17-b64bcd9c9f6d" providerId="ADAL" clId="{A0E1F539-DA3B-434C-80F1-7E2812592487}" dt="2025-07-10T15:43:12.754" v="309" actId="47"/>
        <pc:sldMkLst>
          <pc:docMk/>
          <pc:sldMk cId="35842331" sldId="1007"/>
        </pc:sldMkLst>
      </pc:sldChg>
      <pc:sldChg chg="del">
        <pc:chgData name="Avery, Devon - Division of Assessment and Accountability Support" userId="ea78a75c-c17e-4901-bc17-b64bcd9c9f6d" providerId="ADAL" clId="{A0E1F539-DA3B-434C-80F1-7E2812592487}" dt="2025-07-10T15:43:14.546" v="316" actId="47"/>
        <pc:sldMkLst>
          <pc:docMk/>
          <pc:sldMk cId="4061272008" sldId="1008"/>
        </pc:sldMkLst>
      </pc:sldChg>
      <pc:sldChg chg="del">
        <pc:chgData name="Avery, Devon - Division of Assessment and Accountability Support" userId="ea78a75c-c17e-4901-bc17-b64bcd9c9f6d" providerId="ADAL" clId="{A0E1F539-DA3B-434C-80F1-7E2812592487}" dt="2025-07-10T15:43:14.335" v="315" actId="47"/>
        <pc:sldMkLst>
          <pc:docMk/>
          <pc:sldMk cId="4186547565" sldId="1009"/>
        </pc:sldMkLst>
      </pc:sldChg>
      <pc:sldChg chg="del">
        <pc:chgData name="Avery, Devon - Division of Assessment and Accountability Support" userId="ea78a75c-c17e-4901-bc17-b64bcd9c9f6d" providerId="ADAL" clId="{A0E1F539-DA3B-434C-80F1-7E2812592487}" dt="2025-07-10T15:43:12.366" v="307" actId="47"/>
        <pc:sldMkLst>
          <pc:docMk/>
          <pc:sldMk cId="1293616305" sldId="1010"/>
        </pc:sldMkLst>
      </pc:sldChg>
      <pc:sldChg chg="del">
        <pc:chgData name="Avery, Devon - Division of Assessment and Accountability Support" userId="ea78a75c-c17e-4901-bc17-b64bcd9c9f6d" providerId="ADAL" clId="{A0E1F539-DA3B-434C-80F1-7E2812592487}" dt="2025-07-10T15:43:12.193" v="306" actId="47"/>
        <pc:sldMkLst>
          <pc:docMk/>
          <pc:sldMk cId="1244109652" sldId="1012"/>
        </pc:sldMkLst>
      </pc:sldChg>
      <pc:sldChg chg="del">
        <pc:chgData name="Avery, Devon - Division of Assessment and Accountability Support" userId="ea78a75c-c17e-4901-bc17-b64bcd9c9f6d" providerId="ADAL" clId="{A0E1F539-DA3B-434C-80F1-7E2812592487}" dt="2025-07-10T15:43:11.995" v="305" actId="47"/>
        <pc:sldMkLst>
          <pc:docMk/>
          <pc:sldMk cId="1217966268" sldId="1013"/>
        </pc:sldMkLst>
      </pc:sldChg>
      <pc:sldChg chg="del">
        <pc:chgData name="Avery, Devon - Division of Assessment and Accountability Support" userId="ea78a75c-c17e-4901-bc17-b64bcd9c9f6d" providerId="ADAL" clId="{A0E1F539-DA3B-434C-80F1-7E2812592487}" dt="2025-07-10T15:43:08.206" v="299" actId="47"/>
        <pc:sldMkLst>
          <pc:docMk/>
          <pc:sldMk cId="4028371711" sldId="1014"/>
        </pc:sldMkLst>
      </pc:sldChg>
      <pc:sldChg chg="del">
        <pc:chgData name="Avery, Devon - Division of Assessment and Accountability Support" userId="ea78a75c-c17e-4901-bc17-b64bcd9c9f6d" providerId="ADAL" clId="{A0E1F539-DA3B-434C-80F1-7E2812592487}" dt="2025-07-10T15:43:07.858" v="298" actId="47"/>
        <pc:sldMkLst>
          <pc:docMk/>
          <pc:sldMk cId="3240164808" sldId="1015"/>
        </pc:sldMkLst>
      </pc:sldChg>
      <pc:sldChg chg="del">
        <pc:chgData name="Avery, Devon - Division of Assessment and Accountability Support" userId="ea78a75c-c17e-4901-bc17-b64bcd9c9f6d" providerId="ADAL" clId="{A0E1F539-DA3B-434C-80F1-7E2812592487}" dt="2025-07-10T15:43:07.028" v="296" actId="47"/>
        <pc:sldMkLst>
          <pc:docMk/>
          <pc:sldMk cId="2808967955" sldId="1016"/>
        </pc:sldMkLst>
      </pc:sldChg>
      <pc:sldChg chg="del">
        <pc:chgData name="Avery, Devon - Division of Assessment and Accountability Support" userId="ea78a75c-c17e-4901-bc17-b64bcd9c9f6d" providerId="ADAL" clId="{A0E1F539-DA3B-434C-80F1-7E2812592487}" dt="2025-07-10T15:43:06.130" v="294" actId="47"/>
        <pc:sldMkLst>
          <pc:docMk/>
          <pc:sldMk cId="3249179585" sldId="1017"/>
        </pc:sldMkLst>
      </pc:sldChg>
      <pc:sldChg chg="del">
        <pc:chgData name="Avery, Devon - Division of Assessment and Accountability Support" userId="ea78a75c-c17e-4901-bc17-b64bcd9c9f6d" providerId="ADAL" clId="{A0E1F539-DA3B-434C-80F1-7E2812592487}" dt="2025-07-10T15:43:11.080" v="303" actId="47"/>
        <pc:sldMkLst>
          <pc:docMk/>
          <pc:sldMk cId="1420195573" sldId="1018"/>
        </pc:sldMkLst>
      </pc:sldChg>
      <pc:sldChg chg="del">
        <pc:chgData name="Avery, Devon - Division of Assessment and Accountability Support" userId="ea78a75c-c17e-4901-bc17-b64bcd9c9f6d" providerId="ADAL" clId="{A0E1F539-DA3B-434C-80F1-7E2812592487}" dt="2025-07-10T15:43:09.772" v="302" actId="47"/>
        <pc:sldMkLst>
          <pc:docMk/>
          <pc:sldMk cId="106005630" sldId="1019"/>
        </pc:sldMkLst>
      </pc:sldChg>
      <pc:sldChg chg="del">
        <pc:chgData name="Avery, Devon - Division of Assessment and Accountability Support" userId="ea78a75c-c17e-4901-bc17-b64bcd9c9f6d" providerId="ADAL" clId="{A0E1F539-DA3B-434C-80F1-7E2812592487}" dt="2025-07-10T15:43:05.446" v="293" actId="47"/>
        <pc:sldMkLst>
          <pc:docMk/>
          <pc:sldMk cId="3567087825" sldId="1020"/>
        </pc:sldMkLst>
      </pc:sldChg>
      <pc:sldChg chg="modSp mod modNotesTx">
        <pc:chgData name="Avery, Devon - Division of Assessment and Accountability Support" userId="ea78a75c-c17e-4901-bc17-b64bcd9c9f6d" providerId="ADAL" clId="{A0E1F539-DA3B-434C-80F1-7E2812592487}" dt="2025-07-10T15:42:40.980" v="288" actId="20577"/>
        <pc:sldMkLst>
          <pc:docMk/>
          <pc:sldMk cId="478490726" sldId="1021"/>
        </pc:sldMkLst>
        <pc:spChg chg="mod">
          <ac:chgData name="Avery, Devon - Division of Assessment and Accountability Support" userId="ea78a75c-c17e-4901-bc17-b64bcd9c9f6d" providerId="ADAL" clId="{A0E1F539-DA3B-434C-80F1-7E2812592487}" dt="2025-07-10T15:40:19.670" v="1" actId="20577"/>
          <ac:spMkLst>
            <pc:docMk/>
            <pc:sldMk cId="478490726" sldId="1021"/>
            <ac:spMk id="2" creationId="{4A54720F-4E21-922D-F092-F84342081FE6}"/>
          </ac:spMkLst>
        </pc:spChg>
        <pc:spChg chg="mod">
          <ac:chgData name="Avery, Devon - Division of Assessment and Accountability Support" userId="ea78a75c-c17e-4901-bc17-b64bcd9c9f6d" providerId="ADAL" clId="{A0E1F539-DA3B-434C-80F1-7E2812592487}" dt="2025-07-10T15:41:47.952" v="178" actId="20577"/>
          <ac:spMkLst>
            <pc:docMk/>
            <pc:sldMk cId="478490726" sldId="1021"/>
            <ac:spMk id="6" creationId="{3DCC6E94-F52F-883C-E0B7-26EE1B5474DF}"/>
          </ac:spMkLst>
        </pc:spChg>
      </pc:sldChg>
      <pc:sldChg chg="del">
        <pc:chgData name="Avery, Devon - Division of Assessment and Accountability Support" userId="ea78a75c-c17e-4901-bc17-b64bcd9c9f6d" providerId="ADAL" clId="{A0E1F539-DA3B-434C-80F1-7E2812592487}" dt="2025-07-10T15:40:38.976" v="16" actId="47"/>
        <pc:sldMkLst>
          <pc:docMk/>
          <pc:sldMk cId="510689032" sldId="1022"/>
        </pc:sldMkLst>
      </pc:sldChg>
      <pc:sldChg chg="add modNotesTx">
        <pc:chgData name="Avery, Devon - Division of Assessment and Accountability Support" userId="ea78a75c-c17e-4901-bc17-b64bcd9c9f6d" providerId="ADAL" clId="{A0E1F539-DA3B-434C-80F1-7E2812592487}" dt="2025-07-10T15:42:55.732" v="291" actId="20577"/>
        <pc:sldMkLst>
          <pc:docMk/>
          <pc:sldMk cId="1997436981" sldId="1022"/>
        </pc:sldMkLst>
      </pc:sldChg>
      <pc:sldMasterChg chg="delSldLayout">
        <pc:chgData name="Avery, Devon - Division of Assessment and Accountability Support" userId="ea78a75c-c17e-4901-bc17-b64bcd9c9f6d" providerId="ADAL" clId="{A0E1F539-DA3B-434C-80F1-7E2812592487}" dt="2025-07-10T15:43:16.770" v="323" actId="47"/>
        <pc:sldMasterMkLst>
          <pc:docMk/>
          <pc:sldMasterMk cId="2271339680" sldId="2147483648"/>
        </pc:sldMasterMkLst>
        <pc:sldLayoutChg chg="del">
          <pc:chgData name="Avery, Devon - Division of Assessment and Accountability Support" userId="ea78a75c-c17e-4901-bc17-b64bcd9c9f6d" providerId="ADAL" clId="{A0E1F539-DA3B-434C-80F1-7E2812592487}" dt="2025-07-10T15:43:16.770" v="323" actId="47"/>
          <pc:sldLayoutMkLst>
            <pc:docMk/>
            <pc:sldMasterMk cId="2271339680" sldId="2147483648"/>
            <pc:sldLayoutMk cId="1812494468" sldId="2147483662"/>
          </pc:sldLayoutMkLst>
        </pc:sldLayoutChg>
        <pc:sldLayoutChg chg="del">
          <pc:chgData name="Avery, Devon - Division of Assessment and Accountability Support" userId="ea78a75c-c17e-4901-bc17-b64bcd9c9f6d" providerId="ADAL" clId="{A0E1F539-DA3B-434C-80F1-7E2812592487}" dt="2025-07-10T15:43:12.564" v="308" actId="47"/>
          <pc:sldLayoutMkLst>
            <pc:docMk/>
            <pc:sldMasterMk cId="2271339680" sldId="2147483648"/>
            <pc:sldLayoutMk cId="1093429735" sldId="2147483663"/>
          </pc:sldLayoutMkLst>
        </pc:sldLayoutChg>
        <pc:sldLayoutChg chg="del">
          <pc:chgData name="Avery, Devon - Division of Assessment and Accountability Support" userId="ea78a75c-c17e-4901-bc17-b64bcd9c9f6d" providerId="ADAL" clId="{A0E1F539-DA3B-434C-80F1-7E2812592487}" dt="2025-07-10T15:43:15.780" v="321" actId="47"/>
          <pc:sldLayoutMkLst>
            <pc:docMk/>
            <pc:sldMasterMk cId="2271339680" sldId="2147483648"/>
            <pc:sldLayoutMk cId="532155304" sldId="2147483667"/>
          </pc:sldLayoutMkLst>
        </pc:sldLayoutChg>
        <pc:sldLayoutChg chg="del">
          <pc:chgData name="Avery, Devon - Division of Assessment and Accountability Support" userId="ea78a75c-c17e-4901-bc17-b64bcd9c9f6d" providerId="ADAL" clId="{A0E1F539-DA3B-434C-80F1-7E2812592487}" dt="2025-07-10T15:40:24.740" v="2" actId="47"/>
          <pc:sldLayoutMkLst>
            <pc:docMk/>
            <pc:sldMasterMk cId="2271339680" sldId="2147483648"/>
            <pc:sldLayoutMk cId="633993762" sldId="2147483671"/>
          </pc:sldLayoutMkLst>
        </pc:sldLayoutChg>
        <pc:sldLayoutChg chg="del">
          <pc:chgData name="Avery, Devon - Division of Assessment and Accountability Support" userId="ea78a75c-c17e-4901-bc17-b64bcd9c9f6d" providerId="ADAL" clId="{A0E1F539-DA3B-434C-80F1-7E2812592487}" dt="2025-07-10T15:40:32.125" v="9" actId="47"/>
          <pc:sldLayoutMkLst>
            <pc:docMk/>
            <pc:sldMasterMk cId="2271339680" sldId="2147483648"/>
            <pc:sldLayoutMk cId="1666747880" sldId="2147483675"/>
          </pc:sldLayoutMkLst>
        </pc:sldLayoutChg>
      </pc:sldMasterChg>
    </pc:docChg>
  </pc:docChgLst>
  <pc:docChgLst>
    <pc:chgData name="Avery, Devon - Division of Assessment and Accountability Support" userId="S::devon.avery@education.ky.gov::ea78a75c-c17e-4901-bc17-b64bcd9c9f6d" providerId="AD" clId="Web-{66721658-9609-4A1B-2F83-76B91AB42575}"/>
    <pc:docChg chg="modSld">
      <pc:chgData name="Avery, Devon - Division of Assessment and Accountability Support" userId="S::devon.avery@education.ky.gov::ea78a75c-c17e-4901-bc17-b64bcd9c9f6d" providerId="AD" clId="Web-{66721658-9609-4A1B-2F83-76B91AB42575}" dt="2025-07-31T16:04:47.155" v="1"/>
      <pc:docMkLst>
        <pc:docMk/>
      </pc:docMkLst>
      <pc:sldChg chg="modNotes">
        <pc:chgData name="Avery, Devon - Division of Assessment and Accountability Support" userId="S::devon.avery@education.ky.gov::ea78a75c-c17e-4901-bc17-b64bcd9c9f6d" providerId="AD" clId="Web-{66721658-9609-4A1B-2F83-76B91AB42575}" dt="2025-07-31T16:04:47.155" v="1"/>
        <pc:sldMkLst>
          <pc:docMk/>
          <pc:sldMk cId="1997436981" sldId="1022"/>
        </pc:sldMkLst>
      </pc:sldChg>
    </pc:docChg>
  </pc:docChgLst>
  <pc:docChgLst>
    <pc:chgData name="Avery, Devon - Division of Assessment and Accountability Support" userId="S::devon.avery@education.ky.gov::ea78a75c-c17e-4901-bc17-b64bcd9c9f6d" providerId="AD" clId="Web-{89B5BDE8-462B-441B-9F33-4AED18B0A551}"/>
    <pc:docChg chg="modSld">
      <pc:chgData name="Avery, Devon - Division of Assessment and Accountability Support" userId="S::devon.avery@education.ky.gov::ea78a75c-c17e-4901-bc17-b64bcd9c9f6d" providerId="AD" clId="Web-{89B5BDE8-462B-441B-9F33-4AED18B0A551}" dt="2025-07-30T19:47:17.895" v="2"/>
      <pc:docMkLst>
        <pc:docMk/>
      </pc:docMkLst>
      <pc:sldChg chg="modSp">
        <pc:chgData name="Avery, Devon - Division of Assessment and Accountability Support" userId="S::devon.avery@education.ky.gov::ea78a75c-c17e-4901-bc17-b64bcd9c9f6d" providerId="AD" clId="Web-{89B5BDE8-462B-441B-9F33-4AED18B0A551}" dt="2025-07-30T19:47:14.301" v="1"/>
        <pc:sldMkLst>
          <pc:docMk/>
          <pc:sldMk cId="2292826589" sldId="359"/>
        </pc:sldMkLst>
        <pc:spChg chg="ord">
          <ac:chgData name="Avery, Devon - Division of Assessment and Accountability Support" userId="S::devon.avery@education.ky.gov::ea78a75c-c17e-4901-bc17-b64bcd9c9f6d" providerId="AD" clId="Web-{89B5BDE8-462B-441B-9F33-4AED18B0A551}" dt="2025-07-30T19:47:14.301" v="1"/>
          <ac:spMkLst>
            <pc:docMk/>
            <pc:sldMk cId="2292826589" sldId="359"/>
            <ac:spMk id="6" creationId="{00000000-0000-0000-0000-000000000000}"/>
          </ac:spMkLst>
        </pc:spChg>
      </pc:sldChg>
      <pc:sldChg chg="modSp">
        <pc:chgData name="Avery, Devon - Division of Assessment and Accountability Support" userId="S::devon.avery@education.ky.gov::ea78a75c-c17e-4901-bc17-b64bcd9c9f6d" providerId="AD" clId="Web-{89B5BDE8-462B-441B-9F33-4AED18B0A551}" dt="2025-07-30T19:47:10.113" v="0"/>
        <pc:sldMkLst>
          <pc:docMk/>
          <pc:sldMk cId="478490726" sldId="1021"/>
        </pc:sldMkLst>
        <pc:spChg chg="ord">
          <ac:chgData name="Avery, Devon - Division of Assessment and Accountability Support" userId="S::devon.avery@education.ky.gov::ea78a75c-c17e-4901-bc17-b64bcd9c9f6d" providerId="AD" clId="Web-{89B5BDE8-462B-441B-9F33-4AED18B0A551}" dt="2025-07-30T19:47:10.113" v="0"/>
          <ac:spMkLst>
            <pc:docMk/>
            <pc:sldMk cId="478490726" sldId="1021"/>
            <ac:spMk id="2" creationId="{4A54720F-4E21-922D-F092-F84342081FE6}"/>
          </ac:spMkLst>
        </pc:spChg>
      </pc:sldChg>
      <pc:sldChg chg="modSp">
        <pc:chgData name="Avery, Devon - Division of Assessment and Accountability Support" userId="S::devon.avery@education.ky.gov::ea78a75c-c17e-4901-bc17-b64bcd9c9f6d" providerId="AD" clId="Web-{89B5BDE8-462B-441B-9F33-4AED18B0A551}" dt="2025-07-30T19:47:17.895" v="2"/>
        <pc:sldMkLst>
          <pc:docMk/>
          <pc:sldMk cId="1997436981" sldId="1022"/>
        </pc:sldMkLst>
        <pc:spChg chg="ord">
          <ac:chgData name="Avery, Devon - Division of Assessment and Accountability Support" userId="S::devon.avery@education.ky.gov::ea78a75c-c17e-4901-bc17-b64bcd9c9f6d" providerId="AD" clId="Web-{89B5BDE8-462B-441B-9F33-4AED18B0A551}" dt="2025-07-30T19:47:17.895" v="2"/>
          <ac:spMkLst>
            <pc:docMk/>
            <pc:sldMk cId="1997436981" sldId="1022"/>
            <ac:spMk id="3" creationId="{247C01C5-70B3-D3E6-BE60-9195158FD0B3}"/>
          </ac:spMkLst>
        </pc:spChg>
      </pc:sldChg>
    </pc:docChg>
  </pc:docChgLst>
  <pc:docChgLst>
    <pc:chgData name="Avery, Devon - Division of Assessment and Accountability Support" userId="ea78a75c-c17e-4901-bc17-b64bcd9c9f6d" providerId="ADAL" clId="{42E658C4-F2A1-4BAA-8FDA-F19B08C4C543}"/>
    <pc:docChg chg="addSld delSld modSld">
      <pc:chgData name="Avery, Devon - Division of Assessment and Accountability Support" userId="ea78a75c-c17e-4901-bc17-b64bcd9c9f6d" providerId="ADAL" clId="{42E658C4-F2A1-4BAA-8FDA-F19B08C4C543}" dt="2025-07-30T19:37:27.819" v="11" actId="47"/>
      <pc:docMkLst>
        <pc:docMk/>
      </pc:docMkLst>
      <pc:sldChg chg="del">
        <pc:chgData name="Avery, Devon - Division of Assessment and Accountability Support" userId="ea78a75c-c17e-4901-bc17-b64bcd9c9f6d" providerId="ADAL" clId="{42E658C4-F2A1-4BAA-8FDA-F19B08C4C543}" dt="2025-07-30T19:37:01.994" v="9" actId="47"/>
        <pc:sldMkLst>
          <pc:docMk/>
          <pc:sldMk cId="1352596660" sldId="305"/>
        </pc:sldMkLst>
      </pc:sldChg>
      <pc:sldChg chg="del">
        <pc:chgData name="Avery, Devon - Division of Assessment and Accountability Support" userId="ea78a75c-c17e-4901-bc17-b64bcd9c9f6d" providerId="ADAL" clId="{42E658C4-F2A1-4BAA-8FDA-F19B08C4C543}" dt="2025-07-30T19:36:04.005" v="5" actId="47"/>
        <pc:sldMkLst>
          <pc:docMk/>
          <pc:sldMk cId="1578908983" sldId="311"/>
        </pc:sldMkLst>
      </pc:sldChg>
      <pc:sldChg chg="del">
        <pc:chgData name="Avery, Devon - Division of Assessment and Accountability Support" userId="ea78a75c-c17e-4901-bc17-b64bcd9c9f6d" providerId="ADAL" clId="{42E658C4-F2A1-4BAA-8FDA-F19B08C4C543}" dt="2025-07-30T19:35:25.444" v="1" actId="47"/>
        <pc:sldMkLst>
          <pc:docMk/>
          <pc:sldMk cId="1032068337" sldId="312"/>
        </pc:sldMkLst>
      </pc:sldChg>
      <pc:sldChg chg="del">
        <pc:chgData name="Avery, Devon - Division of Assessment and Accountability Support" userId="ea78a75c-c17e-4901-bc17-b64bcd9c9f6d" providerId="ADAL" clId="{42E658C4-F2A1-4BAA-8FDA-F19B08C4C543}" dt="2025-07-30T19:37:27.819" v="11" actId="47"/>
        <pc:sldMkLst>
          <pc:docMk/>
          <pc:sldMk cId="692631242" sldId="314"/>
        </pc:sldMkLst>
      </pc:sldChg>
      <pc:sldChg chg="del">
        <pc:chgData name="Avery, Devon - Division of Assessment and Accountability Support" userId="ea78a75c-c17e-4901-bc17-b64bcd9c9f6d" providerId="ADAL" clId="{42E658C4-F2A1-4BAA-8FDA-F19B08C4C543}" dt="2025-07-30T19:36:38.059" v="7" actId="47"/>
        <pc:sldMkLst>
          <pc:docMk/>
          <pc:sldMk cId="3315294409" sldId="325"/>
        </pc:sldMkLst>
      </pc:sldChg>
      <pc:sldChg chg="del">
        <pc:chgData name="Avery, Devon - Division of Assessment and Accountability Support" userId="ea78a75c-c17e-4901-bc17-b64bcd9c9f6d" providerId="ADAL" clId="{42E658C4-F2A1-4BAA-8FDA-F19B08C4C543}" dt="2025-07-30T19:35:43.116" v="3" actId="47"/>
        <pc:sldMkLst>
          <pc:docMk/>
          <pc:sldMk cId="3543183894" sldId="367"/>
        </pc:sldMkLst>
      </pc:sldChg>
      <pc:sldChg chg="add">
        <pc:chgData name="Avery, Devon - Division of Assessment and Accountability Support" userId="ea78a75c-c17e-4901-bc17-b64bcd9c9f6d" providerId="ADAL" clId="{42E658C4-F2A1-4BAA-8FDA-F19B08C4C543}" dt="2025-07-30T19:35:23.115" v="0"/>
        <pc:sldMkLst>
          <pc:docMk/>
          <pc:sldMk cId="3284491248" sldId="1023"/>
        </pc:sldMkLst>
      </pc:sldChg>
      <pc:sldChg chg="add">
        <pc:chgData name="Avery, Devon - Division of Assessment and Accountability Support" userId="ea78a75c-c17e-4901-bc17-b64bcd9c9f6d" providerId="ADAL" clId="{42E658C4-F2A1-4BAA-8FDA-F19B08C4C543}" dt="2025-07-30T19:35:39.826" v="2"/>
        <pc:sldMkLst>
          <pc:docMk/>
          <pc:sldMk cId="111847346" sldId="1024"/>
        </pc:sldMkLst>
      </pc:sldChg>
      <pc:sldChg chg="add">
        <pc:chgData name="Avery, Devon - Division of Assessment and Accountability Support" userId="ea78a75c-c17e-4901-bc17-b64bcd9c9f6d" providerId="ADAL" clId="{42E658C4-F2A1-4BAA-8FDA-F19B08C4C543}" dt="2025-07-30T19:35:58.510" v="4"/>
        <pc:sldMkLst>
          <pc:docMk/>
          <pc:sldMk cId="1976270194" sldId="1025"/>
        </pc:sldMkLst>
      </pc:sldChg>
      <pc:sldChg chg="add">
        <pc:chgData name="Avery, Devon - Division of Assessment and Accountability Support" userId="ea78a75c-c17e-4901-bc17-b64bcd9c9f6d" providerId="ADAL" clId="{42E658C4-F2A1-4BAA-8FDA-F19B08C4C543}" dt="2025-07-30T19:36:35.716" v="6"/>
        <pc:sldMkLst>
          <pc:docMk/>
          <pc:sldMk cId="1312407041" sldId="1026"/>
        </pc:sldMkLst>
      </pc:sldChg>
      <pc:sldChg chg="add">
        <pc:chgData name="Avery, Devon - Division of Assessment and Accountability Support" userId="ea78a75c-c17e-4901-bc17-b64bcd9c9f6d" providerId="ADAL" clId="{42E658C4-F2A1-4BAA-8FDA-F19B08C4C543}" dt="2025-07-30T19:36:58.738" v="8"/>
        <pc:sldMkLst>
          <pc:docMk/>
          <pc:sldMk cId="3333253296" sldId="1027"/>
        </pc:sldMkLst>
      </pc:sldChg>
      <pc:sldChg chg="add setBg">
        <pc:chgData name="Avery, Devon - Division of Assessment and Accountability Support" userId="ea78a75c-c17e-4901-bc17-b64bcd9c9f6d" providerId="ADAL" clId="{42E658C4-F2A1-4BAA-8FDA-F19B08C4C543}" dt="2025-07-30T19:37:25.565" v="10"/>
        <pc:sldMkLst>
          <pc:docMk/>
          <pc:sldMk cId="3888800242" sldId="1028"/>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mn-lt"/>
              <a:cs typeface="Times New Roman"/>
            </a:rPr>
            <a:t>Contact Information</a:t>
          </a:r>
          <a:endParaRPr lang="en-US" b="0" i="0" u="none" strike="noStrike" cap="none" baseline="0" noProof="0">
            <a:solidFill>
              <a:srgbClr val="010000"/>
            </a:solidFill>
            <a:latin typeface="+mn-lt"/>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mn-lt"/>
              <a:cs typeface="Times New Roman"/>
            </a:rPr>
            <a:t>KDE DAC Information </a:t>
          </a:r>
          <a:r>
            <a:rPr lang="en-US">
              <a:latin typeface="+mn-lt"/>
              <a:cs typeface="Times New Roman"/>
              <a:hlinkClick xmlns:r="http://schemas.openxmlformats.org/officeDocument/2006/relationships" r:id="rId1"/>
            </a:rPr>
            <a:t>dacinfo@education.ky.gov</a:t>
          </a:r>
          <a:r>
            <a:rPr lang="en-US">
              <a:latin typeface="+mn-lt"/>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12249" custLinFactNeighborY="-2409">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mn-lt"/>
              <a:cs typeface="Times New Roman"/>
            </a:rPr>
            <a:t>KDE DAC Information </a:t>
          </a:r>
          <a:r>
            <a:rPr lang="en-US" sz="4700" kern="1200">
              <a:latin typeface="+mn-lt"/>
              <a:cs typeface="Times New Roman"/>
              <a:hlinkClick xmlns:r="http://schemas.openxmlformats.org/officeDocument/2006/relationships" r:id="rId1"/>
            </a:rPr>
            <a:t>dacinfo@education.ky.gov</a:t>
          </a:r>
          <a:r>
            <a:rPr lang="en-US" sz="4700" kern="1200">
              <a:latin typeface="+mn-lt"/>
              <a:cs typeface="Times New Roman"/>
            </a:rPr>
            <a:t> (502) 564-4394</a:t>
          </a:r>
        </a:p>
      </dsp:txBody>
      <dsp:txXfrm>
        <a:off x="0" y="772236"/>
        <a:ext cx="8325293" cy="3183075"/>
      </dsp:txXfrm>
    </dsp:sp>
    <dsp:sp modelId="{582781B1-11A1-43EE-AABF-775ACAB37D1D}">
      <dsp:nvSpPr>
        <dsp:cNvPr id="0" name=""/>
        <dsp:cNvSpPr/>
      </dsp:nvSpPr>
      <dsp:spPr>
        <a:xfrm>
          <a:off x="365276" y="5835"/>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mn-lt"/>
              <a:cs typeface="Times New Roman"/>
            </a:rPr>
            <a:t>Contact Information</a:t>
          </a:r>
          <a:endParaRPr lang="en-US" sz="4700" b="0" i="0" u="none" strike="noStrike" kern="1200" cap="none" baseline="0" noProof="0">
            <a:solidFill>
              <a:srgbClr val="010000"/>
            </a:solidFill>
            <a:latin typeface="+mn-lt"/>
            <a:cs typeface="Times New Roman"/>
          </a:endParaRPr>
        </a:p>
      </dsp:txBody>
      <dsp:txXfrm>
        <a:off x="433005" y="73564"/>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E94AF-BDE8-44D7-AAFD-0C292A7CE842}"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23E15-B521-487E-A8BF-802BA0A0A7B8}" type="slidenum">
              <a:rPr lang="en-US" smtClean="0"/>
              <a:t>‹#›</a:t>
            </a:fld>
            <a:endParaRPr lang="en-US"/>
          </a:p>
        </p:txBody>
      </p:sp>
    </p:spTree>
    <p:extLst>
      <p:ext uri="{BB962C8B-B14F-4D97-AF65-F5344CB8AC3E}">
        <p14:creationId xmlns:p14="http://schemas.microsoft.com/office/powerpoint/2010/main" val="16715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discuss the Administration Code Regulation 703 KAR 5:080. </a:t>
            </a:r>
            <a:r>
              <a:rPr lang="en-US" sz="1200" kern="1200" dirty="0">
                <a:solidFill>
                  <a:schemeClr val="tx1"/>
                </a:solidFill>
                <a:effectLst/>
                <a:latin typeface="+mn-lt"/>
                <a:ea typeface="+mn-ea"/>
                <a:cs typeface="+mn-cs"/>
              </a:rPr>
              <a:t>This training must be completed prior to administrating any state-required </a:t>
            </a:r>
            <a:r>
              <a:rPr lang="en-US" dirty="0"/>
              <a:t>or optional assessments that are used in accountability</a:t>
            </a:r>
            <a:r>
              <a:rPr lang="en-US" sz="1200" kern="1200" dirty="0">
                <a:solidFill>
                  <a:schemeClr val="tx1"/>
                </a:solidFill>
                <a:effectLst/>
                <a:latin typeface="+mn-lt"/>
                <a:ea typeface="+mn-ea"/>
                <a:cs typeface="+mn-cs"/>
              </a:rPr>
              <a:t>, which include:</a:t>
            </a:r>
            <a:r>
              <a:rPr lang="en-US" dirty="0"/>
              <a:t> </a:t>
            </a:r>
            <a:endParaRPr lang="en-US" dirty="0">
              <a:ea typeface="Calibri"/>
              <a:cs typeface="Calibri"/>
            </a:endParaRPr>
          </a:p>
          <a:p>
            <a:endParaRPr lang="en-US" dirty="0"/>
          </a:p>
          <a:p>
            <a:r>
              <a:rPr lang="en-US" dirty="0"/>
              <a:t>•</a:t>
            </a:r>
            <a:r>
              <a:rPr lang="en-US" kern="1200" dirty="0">
                <a:solidFill>
                  <a:schemeClr val="tx1"/>
                </a:solidFill>
                <a:effectLst/>
              </a:rPr>
              <a:t>KSA</a:t>
            </a:r>
            <a:endParaRPr lang="en-US" dirty="0">
              <a:ea typeface="Calibri" panose="020F0502020204030204"/>
              <a:cs typeface="Calibri" panose="020F0502020204030204"/>
            </a:endParaRPr>
          </a:p>
          <a:p>
            <a:r>
              <a:rPr lang="en-US" dirty="0"/>
              <a:t>•</a:t>
            </a:r>
            <a:r>
              <a:rPr lang="en-US" kern="1200" dirty="0">
                <a:solidFill>
                  <a:schemeClr val="tx1"/>
                </a:solidFill>
                <a:effectLst/>
              </a:rPr>
              <a:t>AKSA</a:t>
            </a:r>
            <a:endParaRPr lang="en-US" dirty="0">
              <a:ea typeface="Calibri" panose="020F0502020204030204"/>
              <a:cs typeface="Calibri" panose="020F0502020204030204"/>
            </a:endParaRPr>
          </a:p>
          <a:p>
            <a:r>
              <a:rPr lang="en-US" dirty="0"/>
              <a:t>•</a:t>
            </a:r>
            <a:r>
              <a:rPr lang="en-US" kern="1200" dirty="0">
                <a:solidFill>
                  <a:schemeClr val="tx1"/>
                </a:solidFill>
                <a:effectLst/>
              </a:rPr>
              <a:t>WIDA ACCESS and WIDA Alternate Access for ELLs</a:t>
            </a:r>
            <a:endParaRPr lang="en-US" dirty="0">
              <a:ea typeface="Calibri" panose="020F0502020204030204"/>
              <a:cs typeface="Calibri" panose="020F0502020204030204"/>
            </a:endParaRPr>
          </a:p>
          <a:p>
            <a:r>
              <a:rPr lang="en-US" dirty="0"/>
              <a:t>•</a:t>
            </a:r>
            <a:r>
              <a:rPr lang="en-US" kern="1200" dirty="0">
                <a:solidFill>
                  <a:schemeClr val="tx1"/>
                </a:solidFill>
                <a:effectLst/>
              </a:rPr>
              <a:t>College Admissions Exam</a:t>
            </a:r>
            <a:endParaRPr lang="en-US" dirty="0">
              <a:ea typeface="Calibri" panose="020F0502020204030204"/>
              <a:cs typeface="Calibri" panose="020F0502020204030204"/>
            </a:endParaRPr>
          </a:p>
          <a:p>
            <a:r>
              <a:rPr lang="en-US" dirty="0"/>
              <a:t>•</a:t>
            </a:r>
            <a:r>
              <a:rPr lang="en-US" kern="1200" dirty="0">
                <a:solidFill>
                  <a:schemeClr val="tx1"/>
                </a:solidFill>
                <a:effectLst/>
              </a:rPr>
              <a:t>CTE EOP and CTE Industry Certification Exams</a:t>
            </a:r>
            <a:endParaRPr lang="en-US" dirty="0">
              <a:ea typeface="Calibri" panose="020F0502020204030204"/>
              <a:cs typeface="Calibri" panose="020F0502020204030204"/>
            </a:endParaRPr>
          </a:p>
          <a:p>
            <a:r>
              <a:rPr lang="en-US" dirty="0"/>
              <a:t>•</a:t>
            </a:r>
            <a:r>
              <a:rPr lang="en-US" kern="1200" dirty="0">
                <a:solidFill>
                  <a:schemeClr val="tx1"/>
                </a:solidFill>
                <a:effectLst/>
              </a:rPr>
              <a:t>And others</a:t>
            </a:r>
            <a:r>
              <a:rPr lang="en-US" dirty="0"/>
              <a:t> </a:t>
            </a:r>
            <a:endParaRPr lang="en-US" dirty="0">
              <a:ea typeface="Calibri" panose="020F0502020204030204"/>
              <a:cs typeface="Calibri" panose="020F0502020204030204"/>
            </a:endParaRPr>
          </a:p>
          <a:p>
            <a:pPr marL="171450" indent="-171450">
              <a:buFont typeface="Arial" panose="020B0604020202020204" pitchFamily="34" charset="0"/>
              <a:buChar char="•"/>
            </a:pPr>
            <a:endParaRPr lang="en-US" sz="1200" kern="1200" dirty="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If you are providing accommodations for students with an IEP, 504 Plan, or PSP, you will also need to review the Inclusion of Special Populations training.</a:t>
            </a:r>
            <a:r>
              <a:rPr lang="en-US" dirty="0"/>
              <a:t> </a:t>
            </a:r>
            <a:endParaRPr lang="en-US" dirty="0">
              <a:ea typeface="Calibri"/>
              <a:cs typeface="Calibri"/>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Each section has been broken down into training modules. Please ensure to review all five modules for the complete Administration Code training.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2D7A2-29BA-A927-0454-CA1EECF569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02364-8188-03E2-282F-57BD14ECA3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9C669-7FB0-DA4B-AC57-218063B49A7B}"/>
              </a:ext>
            </a:extLst>
          </p:cNvPr>
          <p:cNvSpPr>
            <a:spLocks noGrp="1"/>
          </p:cNvSpPr>
          <p:nvPr>
            <p:ph type="body" idx="1"/>
          </p:nvPr>
        </p:nvSpPr>
        <p:spPr/>
        <p:txBody>
          <a:bodyPr/>
          <a:lstStyle/>
          <a:p>
            <a:r>
              <a:rPr lang="en-US"/>
              <a:t>There are many allegations that occur due to student personal electronic devices ranging from cell phones ringing during an assessment to students actively utilizing earbuds, watches, or burner phones. Some TAMs include instructions for electronic device protocols, such as requiring that they be powered off and in a location that is not accessible during testing. In this case, follow the TAM. If there are no specific instructions in the test manual, schools may create local protocols surrounding electronic device storage during test sessions. Some schools require student cell phones to be turned off and checked in with a teacher before testing; others require student devices to be left in a locker or outside of the room. As you begin the test session, remind students that electronic device use is not permitted during the session and that devices should be powered down and placed out of arm’s reach. Students should not access the internet or any electronic devices until the test session is finished. </a:t>
            </a:r>
          </a:p>
          <a:p>
            <a:endParaRPr lang="en-US"/>
          </a:p>
          <a:p>
            <a:r>
              <a:rPr lang="en-US"/>
              <a:t>Any electronic devices such as earbuds, smart watches, or other Bluetooth-enabled devices may not be used unless medically necessary.</a:t>
            </a:r>
          </a:p>
          <a:p>
            <a:r>
              <a:rPr lang="en-US"/>
              <a:t> </a:t>
            </a:r>
          </a:p>
          <a:p>
            <a:r>
              <a:rPr lang="en-US"/>
              <a:t>Active monitoring during testing is the most effective means of mitigating allegations concerning electronic devices.</a:t>
            </a:r>
          </a:p>
          <a:p>
            <a:endParaRPr lang="en-US"/>
          </a:p>
        </p:txBody>
      </p:sp>
      <p:sp>
        <p:nvSpPr>
          <p:cNvPr id="4" name="Slide Number Placeholder 3">
            <a:extLst>
              <a:ext uri="{FF2B5EF4-FFF2-40B4-BE49-F238E27FC236}">
                <a16:creationId xmlns:a16="http://schemas.microsoft.com/office/drawing/2014/main" id="{7B87F281-AB95-DE9F-97ED-6B08C205E2D4}"/>
              </a:ext>
            </a:extLst>
          </p:cNvPr>
          <p:cNvSpPr>
            <a:spLocks noGrp="1"/>
          </p:cNvSpPr>
          <p:nvPr>
            <p:ph type="sldNum" sz="quarter" idx="5"/>
          </p:nvPr>
        </p:nvSpPr>
        <p:spPr/>
        <p:txBody>
          <a:bodyPr/>
          <a:lstStyle/>
          <a:p>
            <a:fld id="{04023E15-B521-487E-A8BF-802BA0A0A7B8}" type="slidenum">
              <a:rPr lang="en-US" smtClean="0"/>
              <a:t>10</a:t>
            </a:fld>
            <a:endParaRPr lang="en-US"/>
          </a:p>
        </p:txBody>
      </p:sp>
    </p:spTree>
    <p:extLst>
      <p:ext uri="{BB962C8B-B14F-4D97-AF65-F5344CB8AC3E}">
        <p14:creationId xmlns:p14="http://schemas.microsoft.com/office/powerpoint/2010/main" val="101388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It’s time for our second Check for Understanding. I’ll give you a couple of minutes to read through these Yes or No questions, then we will discuss the answers.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1. Is it acceptable for a teacher to use his/her personal cellphone to communicate with another teacher about a testing situation in the classroom?</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It is not acceptable for a teacher to use his/her personal cellphone to communicate with another teacher about a testing situation in the classroom. The teacher and BAC or designee may communicate regarding testing situations. (p. 9)</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2. Is it acceptable to allow general education students to use a handheld calculator instead of the online calculator?</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It is not acceptable to allow students to use handheld calculators instead of the online calculator unless the online calculator is not functioning, or the student has a disability requiring a handheld calculator. (p. 8)</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3. Is it acceptable to leave content on the walls in the testing room when</a:t>
            </a:r>
            <a:r>
              <a:rPr lang="en-US" sz="1200" kern="1200">
                <a:solidFill>
                  <a:schemeClr val="tx1"/>
                </a:solidFill>
                <a:effectLst/>
                <a:latin typeface="+mn-lt"/>
                <a:ea typeface="+mn-ea"/>
                <a:cs typeface="Calibri"/>
              </a:rPr>
              <a:t> </a:t>
            </a:r>
            <a:r>
              <a:rPr lang="en-US" sz="1200" kern="1200">
                <a:solidFill>
                  <a:schemeClr val="tx1"/>
                </a:solidFill>
                <a:effectLst/>
                <a:latin typeface="+mn-lt"/>
                <a:ea typeface="+mn-ea"/>
                <a:cs typeface="+mn-cs"/>
              </a:rPr>
              <a:t>administering a field test?</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 It is not acceptable to leave content visible during any state assessment, whether operational or field test. (p. 7)</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4. Is it acceptable to allow students to read library or personal books as each student finishes and test materials are collected?</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(YES) It is acceptable to allow students to read library or personal books as each student finishes and test materials are collected. This is a local decision to allow this practice or not. (p. 9)</a:t>
            </a:r>
            <a:endParaRPr lang="en-US" sz="1200" kern="1200">
              <a:solidFill>
                <a:schemeClr val="tx1"/>
              </a:solidFill>
              <a:effectLst/>
              <a:latin typeface="+mn-lt"/>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417204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31023-CEFB-2F76-D42E-C95B321DE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A05AB-F9BE-459E-FDEB-ED8979E01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1A4A0C-FB7C-5BC1-7DFA-DD971A7234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concludes Module 2. Please proceed through all five modules for the complete training.</a:t>
            </a:r>
            <a:endParaRPr lang="en-US" b="0" i="0" dirty="0"/>
          </a:p>
          <a:p>
            <a:pPr>
              <a:defRPr/>
            </a:pPr>
            <a:endParaRPr lang="en-US" dirty="0"/>
          </a:p>
          <a:p>
            <a:pPr marL="0" marR="0" lvl="0" indent="0" algn="l" defTabSz="914400">
              <a:lnSpc>
                <a:spcPct val="100000"/>
              </a:lnSpc>
              <a:spcBef>
                <a:spcPts val="0"/>
              </a:spcBef>
              <a:spcAft>
                <a:spcPts val="0"/>
              </a:spcAft>
              <a:buNone/>
              <a:tabLst/>
              <a:defRPr/>
            </a:pPr>
            <a:r>
              <a:rPr lang="en-US" dirty="0"/>
              <a:t>If you have questions, please contact KDE DAC Information, dacinfo@education.ky.gov, or call 502-564-4394.</a:t>
            </a:r>
            <a:r>
              <a:rPr lang="en-US" b="0" i="1" kern="1200" dirty="0">
                <a:solidFill>
                  <a:schemeClr val="tx1"/>
                </a:solidFill>
                <a:effectLst/>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a:lnSpc>
                <a:spcPct val="100000"/>
              </a:lnSpc>
              <a:spcBef>
                <a:spcPts val="0"/>
              </a:spcBef>
              <a:spcAft>
                <a:spcPts val="0"/>
              </a:spcAft>
              <a:buClrTx/>
              <a:buSzTx/>
              <a:buFontTx/>
              <a:buNone/>
              <a:tabLst/>
              <a:defRPr/>
            </a:pPr>
            <a:endParaRPr lang="en-US" i="1"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4EABC7BA-2DD5-CCE5-5CBD-EB279C74DC33}"/>
              </a:ext>
            </a:extLst>
          </p:cNvPr>
          <p:cNvSpPr>
            <a:spLocks noGrp="1"/>
          </p:cNvSpPr>
          <p:nvPr>
            <p:ph type="sldNum" sz="quarter" idx="10"/>
          </p:nvPr>
        </p:nvSpPr>
        <p:spPr/>
        <p:txBody>
          <a:bodyPr/>
          <a:lstStyle/>
          <a:p>
            <a:fld id="{C1E2BC98-6EA0-4EE7-A97F-558F26662BCA}" type="slidenum">
              <a:rPr lang="en-US" smtClean="0"/>
              <a:t>12</a:t>
            </a:fld>
            <a:endParaRPr lang="en-US"/>
          </a:p>
        </p:txBody>
      </p:sp>
    </p:spTree>
    <p:extLst>
      <p:ext uri="{BB962C8B-B14F-4D97-AF65-F5344CB8AC3E}">
        <p14:creationId xmlns:p14="http://schemas.microsoft.com/office/powerpoint/2010/main" val="301769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759A-C6C9-06E0-B19F-187CE86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E7546-909C-76A3-1967-8B8E12A96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A74AC6-80C3-5102-3E32-CE62431182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Module 2 will discuss classroom materials and resource guidelines including calculators and electronic devices.  There will be some allegation prevention and best practices tips and a check for understanding at the end of the module.</a:t>
            </a:r>
            <a:endParaRPr lang="en-US" dirty="0">
              <a:cs typeface="Calibri"/>
            </a:endParaRPr>
          </a:p>
        </p:txBody>
      </p:sp>
      <p:sp>
        <p:nvSpPr>
          <p:cNvPr id="4" name="Slide Number Placeholder 3">
            <a:extLst>
              <a:ext uri="{FF2B5EF4-FFF2-40B4-BE49-F238E27FC236}">
                <a16:creationId xmlns:a16="http://schemas.microsoft.com/office/drawing/2014/main" id="{3BAACCB3-B5F0-BF20-182A-8522A183E7F3}"/>
              </a:ext>
            </a:extLst>
          </p:cNvPr>
          <p:cNvSpPr>
            <a:spLocks noGrp="1"/>
          </p:cNvSpPr>
          <p:nvPr>
            <p:ph type="sldNum" sz="quarter" idx="5"/>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238031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Resources and materials available to students during testing are dependent upon the assessment. Please check the test administration manual for further guidance on what should be at a student workstation during testing. </a:t>
            </a:r>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515300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Testing room surfaces should be free of content information or strategies for solving problems during operational and field testing. Yes, this means bulletin boards…and walls…all surfaces.   </a:t>
            </a:r>
          </a:p>
          <a:p>
            <a:r>
              <a:rPr lang="en-US"/>
              <a:t>   </a:t>
            </a:r>
            <a:endParaRPr lang="en-US">
              <a:cs typeface="Calibri"/>
            </a:endParaRPr>
          </a:p>
          <a:p>
            <a:r>
              <a:rPr lang="en-US"/>
              <a:t>It is Acceptable to place instructional materials on bulletin boards, walls, etc., throughout the year, but when the room is used for testing, those same content materials must be removed or covered. Covered means with a covering that is opaque and not see-through.  </a:t>
            </a:r>
            <a:endParaRPr lang="en-US">
              <a:cs typeface="Calibri"/>
            </a:endParaRPr>
          </a:p>
          <a:p>
            <a:r>
              <a:rPr lang="en-US"/>
              <a:t>   </a:t>
            </a:r>
            <a:endParaRPr lang="en-US">
              <a:cs typeface="Calibri"/>
            </a:endParaRPr>
          </a:p>
          <a:p>
            <a:r>
              <a:rPr lang="en-US"/>
              <a:t>Examples of materials that may not be displayed during assessments include anything that may contain relevant content information or strategies for solving problems. These materials may be anywhere in the room: walls, ceilings, floors, windows, and clothing (yes, clothing). The purpose of this is to make sure that all students have access to the same resources and nobody has an advantage over others.   </a:t>
            </a:r>
            <a:endParaRPr lang="en-US">
              <a:ea typeface="Calibri"/>
              <a:cs typeface="Calibri"/>
            </a:endParaRPr>
          </a:p>
          <a:p>
            <a:r>
              <a:rPr lang="en-US"/>
              <a:t>   </a:t>
            </a:r>
            <a:endParaRPr lang="en-US">
              <a:cs typeface="Calibri"/>
            </a:endParaRPr>
          </a:p>
          <a:p>
            <a:r>
              <a:rPr lang="en-US"/>
              <a:t>Let’s look closer at some of these materials.  </a:t>
            </a:r>
            <a:endParaRPr lang="en-US">
              <a:ea typeface="Calibri"/>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11637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Motivational posters or materials without content and standard periodic tables can remain on the walls. Periodic tables are listed in the regulation as being acceptable and accessing one does not give an advantage if the student does not understand how to read a periodic table. </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materials on the right are acceptable during instruction but must be covered up during assessment. These are examples of m</a:t>
            </a:r>
            <a:r>
              <a:rPr lang="en-US"/>
              <a:t>aterials that contain content, problem-solving strategies, processes, etc., are unacceptable for display or use during testing sessions. Even things painted on the walls that could be considered content, three-dimensional sculptures or paintings used in a lesson must be covered.  Calendars and classroom schedules are included because they can be used as number lines.</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63929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525"/>
              </a:spcBef>
            </a:pPr>
            <a:r>
              <a:rPr lang="en-US" b="0" i="0">
                <a:solidFill>
                  <a:schemeClr val="tx1">
                    <a:lumMod val="85000"/>
                    <a:lumOff val="15000"/>
                  </a:schemeClr>
                </a:solidFill>
                <a:effectLst/>
                <a:latin typeface="Atkinson Hyperlegible"/>
              </a:rPr>
              <a:t>During assessments, administrators must not provide or allow access to any materials not included in the assessment materials or test administration manuals. Prohibited items include acronym sheets, answer organization tools, textbooks, and printed writing rubrics. Students with an IEP, 504 or PSP plan may be allowed resources consistent with instructional strategies. Check with your BAC for accommodation details.</a:t>
            </a:r>
          </a:p>
          <a:p>
            <a:pPr algn="l">
              <a:spcBef>
                <a:spcPts val="525"/>
              </a:spcBef>
            </a:pPr>
            <a:endParaRPr lang="en-US" b="0" i="0">
              <a:solidFill>
                <a:schemeClr val="tx1">
                  <a:lumMod val="85000"/>
                  <a:lumOff val="15000"/>
                </a:schemeClr>
              </a:solidFill>
              <a:effectLst/>
              <a:latin typeface="Atkinson Hyperlegible"/>
            </a:endParaRPr>
          </a:p>
          <a:p>
            <a:pPr algn="l">
              <a:spcBef>
                <a:spcPts val="525"/>
              </a:spcBef>
            </a:pPr>
            <a:r>
              <a:rPr lang="en-US" b="0" i="0">
                <a:solidFill>
                  <a:schemeClr val="tx1">
                    <a:lumMod val="85000"/>
                    <a:lumOff val="15000"/>
                  </a:schemeClr>
                </a:solidFill>
                <a:effectLst/>
                <a:latin typeface="Atkinson Hyperlegible"/>
              </a:rPr>
              <a:t>For both test booklets and online testing, students may use blank writing or graph paper, content-free overlays or bookmarks to indicate session limits. Students may not use dry-erase boards for scratch paper. This is because scratch paper has to be handled according to the directions in the TAM. Some test platforms such as TestNav, contain tools such as calculators, highlight, and dictionaries.</a:t>
            </a:r>
          </a:p>
          <a:p>
            <a:endParaRPr lang="en-US">
              <a:solidFill>
                <a:schemeClr val="tx1">
                  <a:lumMod val="85000"/>
                  <a:lumOff val="15000"/>
                </a:schemeClr>
              </a:solidFill>
              <a:cs typeface="Calibri"/>
            </a:endParaRPr>
          </a:p>
          <a:p>
            <a:r>
              <a:rPr lang="en-US">
                <a:solidFill>
                  <a:schemeClr val="tx1">
                    <a:lumMod val="85000"/>
                    <a:lumOff val="15000"/>
                  </a:schemeClr>
                </a:solidFill>
              </a:rPr>
              <a:t> The Test Administration Manual or TAM will list approved and unapproved materials and when it is appropriate to provide any resources.</a:t>
            </a:r>
            <a:endParaRPr lang="en-US">
              <a:solidFill>
                <a:schemeClr val="tx1">
                  <a:lumMod val="85000"/>
                  <a:lumOff val="15000"/>
                </a:schemeClr>
              </a:solidFill>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156983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137564"/>
          </a:xfrm>
        </p:spPr>
        <p:txBody>
          <a:bodyPr/>
          <a:lstStyle/>
          <a:p>
            <a:r>
              <a:rPr lang="en-US"/>
              <a:t>On-demand writing is the only content area where a student is allowed to have a dictionary or thesaurus. Online testing provides an electronic dictionary and thesaurus to each student. A classroom set of dictionaries and thesauri should be available for students for paper/pencil testing or as a backup for online testing.  Please refer to the TAM for the assessment you are administering for details. Dictionary use for English Learners is addressed in the Inclusion of Special Populations regulation and training.</a:t>
            </a:r>
            <a:endParaRPr lang="en-US">
              <a:cs typeface="Calibri"/>
            </a:endParaRPr>
          </a:p>
          <a:p>
            <a:r>
              <a:rPr lang="en-US"/>
              <a:t>    </a:t>
            </a:r>
            <a:endParaRPr lang="en-US">
              <a:cs typeface="Calibri"/>
            </a:endParaRPr>
          </a:p>
          <a:p>
            <a:r>
              <a:rPr lang="en-US"/>
              <a:t>Reading, mathematics, science or social studies content-area tests do not allow the use of a dictionary or thesaurus unless clearly stated as an accommodation in a student plan. Students may not leave the testing area to obtain any resources used for accommodations.</a:t>
            </a:r>
            <a:endParaRPr lang="en-US">
              <a:ea typeface="Calibri"/>
              <a:cs typeface="Calibri"/>
            </a:endParaRPr>
          </a:p>
          <a:p>
            <a:endParaRPr lang="en-US">
              <a:cs typeface="Calibri"/>
            </a:endParaRPr>
          </a:p>
          <a:p>
            <a:r>
              <a:rPr lang="en-US"/>
              <a:t>It is a local decision by schools or districts on whether to allow students access to non-content related materials, such as books or puzzles, after the student has turned in his/her testing materials to the test administrator. Please note that this is </a:t>
            </a:r>
            <a:r>
              <a:rPr lang="en-US" b="1" i="1"/>
              <a:t>AFTER</a:t>
            </a:r>
            <a:r>
              <a:rPr lang="en-US"/>
              <a:t> the student has no testing materials at the workstation.</a:t>
            </a:r>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221256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3870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chemeClr val="tx1">
                    <a:lumMod val="85000"/>
                    <a:lumOff val="15000"/>
                  </a:schemeClr>
                </a:solidFill>
                <a:effectLst/>
                <a:latin typeface="Atkinson Hyperlegible"/>
              </a:rPr>
              <a:t>Students will use online calculators provided during the test, unless accommodations mandate handheld calculators. Any student taking a paper/pencil assessment may use an approved handheld calculator on sections where calculator use is permitted for all students or on any section if the student has a calculator accommodation. Consult the TAM for the assessment you are administering to determine if calculators are permitted for each test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chemeClr val="tx1">
                  <a:lumMod val="85000"/>
                  <a:lumOff val="15000"/>
                </a:schemeClr>
              </a:solidFill>
              <a:effectLst/>
              <a:latin typeface="Atkinson Hyperlegibl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chemeClr val="tx1">
                  <a:lumMod val="85000"/>
                  <a:lumOff val="15000"/>
                </a:schemeClr>
              </a:solidFill>
              <a:effectLst/>
              <a:latin typeface="Atkinson Hyperlegible"/>
            </a:endParaRPr>
          </a:p>
          <a:p>
            <a:pPr marL="0" marR="0" lvl="0" indent="0" algn="l" defTabSz="914400" rtl="0" eaLnBrk="1" fontAlgn="auto" latinLnBrk="0" hangingPunct="1">
              <a:lnSpc>
                <a:spcPct val="100000"/>
              </a:lnSpc>
              <a:spcBef>
                <a:spcPts val="525"/>
              </a:spcBef>
              <a:spcAft>
                <a:spcPts val="0"/>
              </a:spcAft>
              <a:buClrTx/>
              <a:buSzTx/>
              <a:buFont typeface="Arial" panose="020B0604020202020204" pitchFamily="34" charset="0"/>
              <a:buNone/>
              <a:tabLst/>
              <a:defRPr/>
            </a:pPr>
            <a:r>
              <a:rPr lang="en-US" b="0" i="0">
                <a:solidFill>
                  <a:schemeClr val="tx1">
                    <a:lumMod val="85000"/>
                    <a:lumOff val="15000"/>
                  </a:schemeClr>
                </a:solidFill>
                <a:effectLst/>
                <a:latin typeface="Atkinson Hyperlegible"/>
              </a:rPr>
              <a:t>When the use of a handheld calculator is indicated, schools may provide calculators that meet acceptable-use criteria. Handheld calculators used for paper/pencil or accommodated testing should adhere to the KDE Calculator Policy, which is available on the KDE website. Be familiar with the requirements of each assessment that you administer. Some test vendors, such as the vendor for the college admissions exams, have calculator policy requirements that may differ from KDE.</a:t>
            </a:r>
          </a:p>
          <a:p>
            <a:pPr marL="0" marR="0" lvl="0" indent="0" algn="l" defTabSz="914400" rtl="0" eaLnBrk="1" fontAlgn="auto" latinLnBrk="0" hangingPunct="1">
              <a:lnSpc>
                <a:spcPct val="100000"/>
              </a:lnSpc>
              <a:spcBef>
                <a:spcPts val="525"/>
              </a:spcBef>
              <a:spcAft>
                <a:spcPts val="0"/>
              </a:spcAft>
              <a:buClrTx/>
              <a:buSzTx/>
              <a:buFont typeface="Arial" panose="020B0604020202020204" pitchFamily="34" charset="0"/>
              <a:buNone/>
              <a:tabLst/>
              <a:defRPr/>
            </a:pPr>
            <a:endParaRPr lang="en-US" b="0" i="0">
              <a:solidFill>
                <a:schemeClr val="tx1">
                  <a:lumMod val="85000"/>
                  <a:lumOff val="15000"/>
                </a:schemeClr>
              </a:solidFill>
              <a:effectLst/>
              <a:latin typeface="Atkinson Hyperlegible"/>
            </a:endParaRPr>
          </a:p>
          <a:p>
            <a:pPr marL="0" marR="0" lvl="0" indent="0" algn="l" defTabSz="914400" rtl="0" eaLnBrk="1" fontAlgn="auto" latinLnBrk="0" hangingPunct="1">
              <a:lnSpc>
                <a:spcPct val="100000"/>
              </a:lnSpc>
              <a:spcBef>
                <a:spcPts val="525"/>
              </a:spcBef>
              <a:spcAft>
                <a:spcPts val="0"/>
              </a:spcAft>
              <a:buClrTx/>
              <a:buSzTx/>
              <a:buFont typeface="Arial" panose="020B0604020202020204" pitchFamily="34" charset="0"/>
              <a:buNone/>
              <a:tabLst/>
              <a:defRPr/>
            </a:pPr>
            <a:r>
              <a:rPr lang="en-US" b="0" i="0">
                <a:solidFill>
                  <a:schemeClr val="tx1">
                    <a:lumMod val="85000"/>
                    <a:lumOff val="15000"/>
                  </a:schemeClr>
                </a:solidFill>
                <a:effectLst/>
                <a:latin typeface="Atkinson Hyperlegible"/>
              </a:rPr>
              <a:t>Test administrators must disable computer algebraic systems, communication ability, and internet on devices during testing. See the test administration manual or calculator policy for details.</a:t>
            </a:r>
          </a:p>
          <a:p>
            <a:pPr marL="0" marR="0" lvl="0" indent="0" algn="l" defTabSz="914400" rtl="0" eaLnBrk="1" fontAlgn="auto" latinLnBrk="0" hangingPunct="1">
              <a:lnSpc>
                <a:spcPct val="100000"/>
              </a:lnSpc>
              <a:spcBef>
                <a:spcPts val="525"/>
              </a:spcBef>
              <a:spcAft>
                <a:spcPts val="0"/>
              </a:spcAft>
              <a:buClrTx/>
              <a:buSzTx/>
              <a:buFont typeface="Arial" panose="020B0604020202020204" pitchFamily="34" charset="0"/>
              <a:buNone/>
              <a:tabLst/>
              <a:defRPr/>
            </a:pPr>
            <a:endParaRPr lang="en-US" b="0" i="0">
              <a:solidFill>
                <a:schemeClr val="tx1">
                  <a:lumMod val="85000"/>
                  <a:lumOff val="15000"/>
                </a:schemeClr>
              </a:solidFill>
              <a:effectLst/>
              <a:latin typeface="Atkinson Hyperlegible"/>
            </a:endParaRPr>
          </a:p>
          <a:p>
            <a:pPr marL="0" marR="0" lvl="0" indent="0" algn="l" defTabSz="914400" rtl="0" eaLnBrk="1" fontAlgn="auto" latinLnBrk="0" hangingPunct="1">
              <a:lnSpc>
                <a:spcPct val="100000"/>
              </a:lnSpc>
              <a:spcBef>
                <a:spcPts val="525"/>
              </a:spcBef>
              <a:spcAft>
                <a:spcPts val="0"/>
              </a:spcAft>
              <a:buClrTx/>
              <a:buSzTx/>
              <a:buFont typeface="Arial" panose="020B0604020202020204" pitchFamily="34" charset="0"/>
              <a:buNone/>
              <a:tabLst/>
              <a:defRPr/>
            </a:pPr>
            <a:r>
              <a:rPr lang="en-US" b="0" i="0">
                <a:solidFill>
                  <a:schemeClr val="tx1">
                    <a:lumMod val="85000"/>
                    <a:lumOff val="15000"/>
                  </a:schemeClr>
                </a:solidFill>
                <a:effectLst/>
                <a:latin typeface="Atkinson Hyperlegible"/>
              </a:rPr>
              <a:t>It is not acceptable for students to share calculators so please ensure a one-to-one ratio of calculators to students.</a:t>
            </a:r>
          </a:p>
          <a:p>
            <a:endParaRPr lang="en-US">
              <a:cs typeface="Calibri"/>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6133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r>
              <a:rPr lang="en-US" sz="1200" kern="1200">
                <a:solidFill>
                  <a:schemeClr val="tx1"/>
                </a:solidFill>
                <a:effectLst/>
                <a:latin typeface="+mn-lt"/>
                <a:ea typeface="+mn-ea"/>
                <a:cs typeface="+mn-cs"/>
              </a:rPr>
              <a:t>Constant changes in personal technology make our job of maintaining a fair and unbiased testing environment more difficult.</a:t>
            </a:r>
          </a:p>
          <a:p>
            <a:r>
              <a:rPr lang="en-US" sz="1200" kern="1200">
                <a:solidFill>
                  <a:schemeClr val="tx1"/>
                </a:solidFill>
                <a:effectLst/>
                <a:latin typeface="+mn-lt"/>
                <a:ea typeface="+mn-ea"/>
                <a:cs typeface="+mn-cs"/>
              </a:rPr>
              <a:t> </a:t>
            </a:r>
            <a:endParaRPr lang="en-US" sz="1200" kern="1200">
              <a:solidFill>
                <a:schemeClr val="tx1"/>
              </a:solidFill>
              <a:effectLst/>
              <a:latin typeface="+mn-lt"/>
              <a:ea typeface="Calibri"/>
              <a:cs typeface="Calibri"/>
            </a:endParaRPr>
          </a:p>
          <a:p>
            <a:pPr>
              <a:defRPr/>
            </a:pPr>
            <a:r>
              <a:rPr lang="en-US" sz="1200" kern="1200">
                <a:solidFill>
                  <a:schemeClr val="tx1"/>
                </a:solidFill>
                <a:effectLst/>
                <a:latin typeface="+mn-lt"/>
                <a:ea typeface="+mn-ea"/>
                <a:cs typeface="+mn-cs"/>
              </a:rPr>
              <a:t>Online testing platforms provide a secure </a:t>
            </a:r>
            <a:r>
              <a:rPr lang="en-US"/>
              <a:t>portal to</a:t>
            </a:r>
            <a:r>
              <a:rPr lang="en-US" sz="1200" kern="1200">
                <a:solidFill>
                  <a:schemeClr val="tx1"/>
                </a:solidFill>
                <a:effectLst/>
                <a:latin typeface="+mn-lt"/>
                <a:ea typeface="+mn-ea"/>
                <a:cs typeface="+mn-cs"/>
              </a:rPr>
              <a:t> prevent accessing other parts of the Internet. This is to prevent any kind of testing advantage that may happen if a student accesses an app or website that could help them answer any part of the test. Schoolwide use of the Internet for instructional purposes is acceptable for students not participating in testing.  Internet use should be appropriately minimized if needed to accommodate testing.</a:t>
            </a:r>
          </a:p>
          <a:p>
            <a:pPr>
              <a:defRPr/>
            </a:pPr>
            <a:endParaRPr lang="en-US" sz="1200" kern="1200">
              <a:solidFill>
                <a:schemeClr val="tx1"/>
              </a:solidFill>
              <a:effectLst/>
              <a:latin typeface="+mn-lt"/>
              <a:ea typeface="+mn-ea"/>
              <a:cs typeface="+mn-cs"/>
            </a:endParaRPr>
          </a:p>
          <a:p>
            <a:pPr>
              <a:defRPr/>
            </a:pPr>
            <a:r>
              <a:rPr lang="en-US" sz="1200" kern="1200">
                <a:solidFill>
                  <a:schemeClr val="tx1"/>
                </a:solidFill>
                <a:effectLst/>
                <a:latin typeface="+mn-lt"/>
                <a:ea typeface="+mn-ea"/>
                <a:cs typeface="+mn-cs"/>
              </a:rPr>
              <a:t>Students who finish a test session should not access the Internet, wireless communication functions or imaging capabilities on electronic devices during testing sessions for purposes other than test administration until all students in the room have finished testing and materials are collected, or online sessions are closed. </a:t>
            </a:r>
            <a:endParaRPr lang="en-US" sz="1200"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One example of students using a personal electronic device for test administration would be a student who uses an augmentative and alternative communication (AAC) device. This would not include an electronic translation device which could impact test security.</a:t>
            </a:r>
            <a:endParaRPr lang="en-US" sz="1200" kern="1200">
              <a:solidFill>
                <a:schemeClr val="tx1"/>
              </a:solidFill>
              <a:effectLst/>
              <a:latin typeface="+mn-lt"/>
              <a:ea typeface="Calibri"/>
              <a:cs typeface="Calibri"/>
            </a:endParaRPr>
          </a:p>
          <a:p>
            <a:r>
              <a:rPr lang="en-US" sz="1200" b="1" kern="1200">
                <a:solidFill>
                  <a:schemeClr val="tx1"/>
                </a:solidFill>
                <a:effectLst/>
                <a:latin typeface="+mn-lt"/>
                <a:ea typeface="+mn-ea"/>
                <a:cs typeface="+mn-cs"/>
              </a:rPr>
              <a:t>    </a:t>
            </a:r>
            <a:endParaRPr lang="en-US" sz="1200" b="1" kern="1200">
              <a:solidFill>
                <a:schemeClr val="tx1"/>
              </a:solidFill>
              <a:effectLst/>
              <a:latin typeface="+mn-lt"/>
              <a:ea typeface="Calibri"/>
              <a:cs typeface="Calibri"/>
            </a:endParaRPr>
          </a:p>
          <a:p>
            <a:r>
              <a:rPr lang="en-US" sz="1200" kern="1200">
                <a:solidFill>
                  <a:schemeClr val="tx1"/>
                </a:solidFill>
                <a:effectLst/>
                <a:latin typeface="+mn-lt"/>
                <a:ea typeface="+mn-ea"/>
                <a:cs typeface="+mn-cs"/>
              </a:rPr>
              <a:t>It is acceptable for test administrators to use electronic devices to contact school administrators regarding test sessions (i.e., problems with materials, student illness, administration questions, breaks, etc.) as long as such use does not impair their ability to actively monitor students during active test sessions. However, neither students nor test administrators shall use electronic devices such as, but not limited to, cell phones, tablets, and e-readers for personal reasons during testing sessions except in the case of an emergency. Test administrators should be communicating with the BAC or designee only and not with each other while testing is occurring.  </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2700878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211241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305603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314923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85108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2226022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Tree>
    <p:extLst>
      <p:ext uri="{BB962C8B-B14F-4D97-AF65-F5344CB8AC3E}">
        <p14:creationId xmlns:p14="http://schemas.microsoft.com/office/powerpoint/2010/main" val="174490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endParaRPr lang="en-US"/>
          </a:p>
        </p:txBody>
      </p:sp>
    </p:spTree>
    <p:extLst>
      <p:ext uri="{BB962C8B-B14F-4D97-AF65-F5344CB8AC3E}">
        <p14:creationId xmlns:p14="http://schemas.microsoft.com/office/powerpoint/2010/main" val="5505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endParaRPr lang="en-US"/>
          </a:p>
        </p:txBody>
      </p:sp>
    </p:spTree>
    <p:extLst>
      <p:ext uri="{BB962C8B-B14F-4D97-AF65-F5344CB8AC3E}">
        <p14:creationId xmlns:p14="http://schemas.microsoft.com/office/powerpoint/2010/main" val="191390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4" r:id="rId13"/>
    <p:sldLayoutId id="2147483666" r:id="rId14"/>
    <p:sldLayoutId id="2147483669" r:id="rId15"/>
    <p:sldLayoutId id="2147483672" r:id="rId16"/>
    <p:sldLayoutId id="2147483673" r:id="rId17"/>
    <p:sldLayoutId id="2147483674" r:id="rId18"/>
    <p:sldLayoutId id="2147483678" r:id="rId19"/>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wpclipart.com&#160;&#160;&#160;&#160;&#160;&#160;&#160;"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hyperlink" Target="https://www.shutterstock.com/image-vector/groovy-retro-70s-poster-cartoon-character-2540346759" TargetMode="External"/><Relationship Id="rId10" Type="http://schemas.openxmlformats.org/officeDocument/2006/relationships/hyperlink" Target="https://openclipart.org/detail/88183/calendar_icon" TargetMode="External"/><Relationship Id="rId4" Type="http://schemas.openxmlformats.org/officeDocument/2006/relationships/image" Target="../media/image5.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0DDFD-6878-8B8B-F636-7F3D5AD83C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416E1-F857-9771-46BB-FF8EEC8518D6}"/>
              </a:ext>
            </a:extLst>
          </p:cNvPr>
          <p:cNvSpPr>
            <a:spLocks noGrp="1"/>
          </p:cNvSpPr>
          <p:nvPr>
            <p:ph type="title"/>
          </p:nvPr>
        </p:nvSpPr>
        <p:spPr/>
        <p:txBody>
          <a:bodyPr/>
          <a:lstStyle/>
          <a:p>
            <a:r>
              <a:rPr lang="en-US"/>
              <a:t>Allegation Prevention/Best Practices (2)</a:t>
            </a:r>
          </a:p>
        </p:txBody>
      </p:sp>
      <p:sp>
        <p:nvSpPr>
          <p:cNvPr id="3" name="Content Placeholder 2">
            <a:extLst>
              <a:ext uri="{FF2B5EF4-FFF2-40B4-BE49-F238E27FC236}">
                <a16:creationId xmlns:a16="http://schemas.microsoft.com/office/drawing/2014/main" id="{47A2BE41-4B31-0A1E-21F9-5FFDCA47B740}"/>
              </a:ext>
            </a:extLst>
          </p:cNvPr>
          <p:cNvSpPr>
            <a:spLocks noGrp="1"/>
          </p:cNvSpPr>
          <p:nvPr>
            <p:ph idx="1"/>
          </p:nvPr>
        </p:nvSpPr>
        <p:spPr/>
        <p:txBody>
          <a:bodyPr/>
          <a:lstStyle/>
          <a:p>
            <a:r>
              <a:rPr lang="en-US"/>
              <a:t>Handling electronic devices is a local decision; however, it is best practice to make sure all student cell phones are silenced, turned off and/or out of reach. Some TAMs also include protocols for cell phones- in that case, those should be followed.</a:t>
            </a:r>
          </a:p>
          <a:p>
            <a:r>
              <a:rPr lang="en-US"/>
              <a:t>Student earbuds, smart watches, or any Bluetooth enabled devices may not be used during testing unless medically necessary.</a:t>
            </a:r>
          </a:p>
          <a:p>
            <a:r>
              <a:rPr lang="en-US"/>
              <a:t>Do not allow students to access the internet or electronic devices after they complete testing until the session is finished.</a:t>
            </a:r>
          </a:p>
        </p:txBody>
      </p:sp>
    </p:spTree>
    <p:extLst>
      <p:ext uri="{BB962C8B-B14F-4D97-AF65-F5344CB8AC3E}">
        <p14:creationId xmlns:p14="http://schemas.microsoft.com/office/powerpoint/2010/main" val="15980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Check for Understanding (2)</a:t>
            </a:r>
          </a:p>
        </p:txBody>
      </p:sp>
      <p:sp>
        <p:nvSpPr>
          <p:cNvPr id="5" name="TextBox 4">
            <a:extLst>
              <a:ext uri="{FF2B5EF4-FFF2-40B4-BE49-F238E27FC236}">
                <a16:creationId xmlns:a16="http://schemas.microsoft.com/office/drawing/2014/main" id="{C672C219-BCDD-A247-8E28-E8AEDC01F9C9}"/>
              </a:ext>
            </a:extLst>
          </p:cNvPr>
          <p:cNvSpPr txBox="1"/>
          <p:nvPr/>
        </p:nvSpPr>
        <p:spPr>
          <a:xfrm>
            <a:off x="551568" y="1028342"/>
            <a:ext cx="8796612" cy="1200329"/>
          </a:xfrm>
          <a:prstGeom prst="rect">
            <a:avLst/>
          </a:prstGeom>
          <a:noFill/>
        </p:spPr>
        <p:txBody>
          <a:bodyPr wrap="square">
            <a:spAutoFit/>
          </a:bodyPr>
          <a:lstStyle/>
          <a:p>
            <a:pPr lvl="0"/>
            <a:r>
              <a:rPr lang="en-US" sz="2400">
                <a:solidFill>
                  <a:schemeClr val="tx2"/>
                </a:solidFill>
              </a:rPr>
              <a:t>1. Is it acceptable for a teacher to use his/her personal cellphone to communicate with another teacher about a testing situation in the classroom? </a:t>
            </a:r>
          </a:p>
        </p:txBody>
      </p:sp>
      <p:sp>
        <p:nvSpPr>
          <p:cNvPr id="11" name="TextBox 10">
            <a:extLst>
              <a:ext uri="{FF2B5EF4-FFF2-40B4-BE49-F238E27FC236}">
                <a16:creationId xmlns:a16="http://schemas.microsoft.com/office/drawing/2014/main" id="{E8DE221D-6459-195E-9131-784ADF429126}"/>
              </a:ext>
            </a:extLst>
          </p:cNvPr>
          <p:cNvSpPr txBox="1"/>
          <p:nvPr/>
        </p:nvSpPr>
        <p:spPr>
          <a:xfrm>
            <a:off x="589042" y="2228671"/>
            <a:ext cx="6220918" cy="1200329"/>
          </a:xfrm>
          <a:prstGeom prst="rect">
            <a:avLst/>
          </a:prstGeom>
          <a:noFill/>
        </p:spPr>
        <p:txBody>
          <a:bodyPr wrap="square">
            <a:spAutoFit/>
          </a:bodyPr>
          <a:lstStyle/>
          <a:p>
            <a:r>
              <a:rPr lang="en-US" sz="2400">
                <a:solidFill>
                  <a:schemeClr val="tx2"/>
                </a:solidFill>
              </a:rPr>
              <a:t>2. Is it acceptable to allow general education students to use a handheld calculator instead of the online calculator?</a:t>
            </a:r>
          </a:p>
        </p:txBody>
      </p:sp>
      <p:sp>
        <p:nvSpPr>
          <p:cNvPr id="13" name="TextBox 12">
            <a:extLst>
              <a:ext uri="{FF2B5EF4-FFF2-40B4-BE49-F238E27FC236}">
                <a16:creationId xmlns:a16="http://schemas.microsoft.com/office/drawing/2014/main" id="{75FE332E-0A9E-7CAA-0485-82C82A419D92}"/>
              </a:ext>
            </a:extLst>
          </p:cNvPr>
          <p:cNvSpPr txBox="1"/>
          <p:nvPr/>
        </p:nvSpPr>
        <p:spPr>
          <a:xfrm>
            <a:off x="589042" y="3541312"/>
            <a:ext cx="7198350" cy="830997"/>
          </a:xfrm>
          <a:prstGeom prst="rect">
            <a:avLst/>
          </a:prstGeom>
          <a:noFill/>
        </p:spPr>
        <p:txBody>
          <a:bodyPr wrap="square">
            <a:spAutoFit/>
          </a:bodyPr>
          <a:lstStyle/>
          <a:p>
            <a:r>
              <a:rPr lang="en-US" sz="2400">
                <a:solidFill>
                  <a:schemeClr val="tx2"/>
                </a:solidFill>
              </a:rPr>
              <a:t>3. Is it acceptable to leave content on the walls in the test room when administering a field test?</a:t>
            </a:r>
          </a:p>
        </p:txBody>
      </p:sp>
      <p:sp>
        <p:nvSpPr>
          <p:cNvPr id="15" name="TextBox 14">
            <a:extLst>
              <a:ext uri="{FF2B5EF4-FFF2-40B4-BE49-F238E27FC236}">
                <a16:creationId xmlns:a16="http://schemas.microsoft.com/office/drawing/2014/main" id="{72B7DC22-3495-7634-C912-E72D49D203F1}"/>
              </a:ext>
            </a:extLst>
          </p:cNvPr>
          <p:cNvSpPr txBox="1"/>
          <p:nvPr/>
        </p:nvSpPr>
        <p:spPr>
          <a:xfrm>
            <a:off x="589042" y="4456045"/>
            <a:ext cx="6887981" cy="1200329"/>
          </a:xfrm>
          <a:prstGeom prst="rect">
            <a:avLst/>
          </a:prstGeom>
          <a:noFill/>
        </p:spPr>
        <p:txBody>
          <a:bodyPr wrap="square">
            <a:spAutoFit/>
          </a:bodyPr>
          <a:lstStyle/>
          <a:p>
            <a:r>
              <a:rPr lang="en-US" sz="2400">
                <a:solidFill>
                  <a:schemeClr val="tx2"/>
                </a:solidFill>
              </a:rPr>
              <a:t>4. Is it acceptable to allow students to read library or personal books as each student finishes and test materials are collected?</a:t>
            </a:r>
          </a:p>
        </p:txBody>
      </p:sp>
    </p:spTree>
    <p:extLst>
      <p:ext uri="{BB962C8B-B14F-4D97-AF65-F5344CB8AC3E}">
        <p14:creationId xmlns:p14="http://schemas.microsoft.com/office/powerpoint/2010/main" val="175204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B3F33-32B7-5278-F965-7206687797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7C01C5-70B3-D3E6-BE60-9195158FD0B3}"/>
              </a:ext>
            </a:extLst>
          </p:cNvPr>
          <p:cNvSpPr>
            <a:spLocks noGrp="1"/>
          </p:cNvSpPr>
          <p:nvPr>
            <p:ph type="title"/>
          </p:nvPr>
        </p:nvSpPr>
        <p:spPr>
          <a:xfrm>
            <a:off x="-1" y="0"/>
            <a:ext cx="11107711" cy="1325563"/>
          </a:xfrm>
        </p:spPr>
        <p:txBody>
          <a:bodyPr>
            <a:noAutofit/>
          </a:bodyPr>
          <a:lstStyle/>
          <a:p>
            <a:r>
              <a:rPr lang="en-US"/>
              <a:t>Division of Assessment and Accountability Support</a:t>
            </a:r>
          </a:p>
        </p:txBody>
      </p:sp>
      <p:graphicFrame>
        <p:nvGraphicFramePr>
          <p:cNvPr id="5" name="Content Placeholder 4" descr="To contact the Division of Assessment Support in the Office of Assessment and Accoutability, please email dacinfo@education.ky.gov or phone 502-564-4394." title="Contact Information">
            <a:extLst>
              <a:ext uri="{FF2B5EF4-FFF2-40B4-BE49-F238E27FC236}">
                <a16:creationId xmlns:a16="http://schemas.microsoft.com/office/drawing/2014/main" id="{F5FC4DEA-71EE-DA25-A1C1-E60B972E95B9}"/>
              </a:ext>
            </a:extLst>
          </p:cNvPr>
          <p:cNvGraphicFramePr>
            <a:graphicFrameLocks noGrp="1"/>
          </p:cNvGraphicFramePr>
          <p:nvPr>
            <p:ph sz="quarter" idx="4294967295"/>
          </p:nvPr>
        </p:nvGraphicFramePr>
        <p:xfrm>
          <a:off x="0" y="1582508"/>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7436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DAF-7194-0F97-D494-4ED4F1989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4720F-4E21-922D-F092-F84342081FE6}"/>
              </a:ext>
            </a:extLst>
          </p:cNvPr>
          <p:cNvSpPr>
            <a:spLocks noGrp="1"/>
          </p:cNvSpPr>
          <p:nvPr>
            <p:ph type="title"/>
          </p:nvPr>
        </p:nvSpPr>
        <p:spPr>
          <a:xfrm>
            <a:off x="186432" y="138554"/>
            <a:ext cx="11437495" cy="978915"/>
          </a:xfrm>
        </p:spPr>
        <p:txBody>
          <a:bodyPr anchor="ctr">
            <a:normAutofit/>
          </a:bodyPr>
          <a:lstStyle/>
          <a:p>
            <a:r>
              <a:rPr lang="en-US" dirty="0"/>
              <a:t>Module 2</a:t>
            </a:r>
            <a:endParaRPr lang="en-US" sz="4100" dirty="0"/>
          </a:p>
        </p:txBody>
      </p:sp>
      <p:sp>
        <p:nvSpPr>
          <p:cNvPr id="6" name="Text Placeholder 5">
            <a:extLst>
              <a:ext uri="{FF2B5EF4-FFF2-40B4-BE49-F238E27FC236}">
                <a16:creationId xmlns:a16="http://schemas.microsoft.com/office/drawing/2014/main" id="{3DCC6E94-F52F-883C-E0B7-26EE1B5474DF}"/>
              </a:ext>
            </a:extLst>
          </p:cNvPr>
          <p:cNvSpPr>
            <a:spLocks noGrp="1"/>
          </p:cNvSpPr>
          <p:nvPr>
            <p:ph type="body" sz="quarter" idx="13"/>
          </p:nvPr>
        </p:nvSpPr>
        <p:spPr>
          <a:xfrm>
            <a:off x="273518" y="1258983"/>
            <a:ext cx="9558070" cy="4339114"/>
          </a:xfrm>
        </p:spPr>
        <p:txBody>
          <a:bodyPr>
            <a:normAutofit/>
          </a:bodyPr>
          <a:lstStyle/>
          <a:p>
            <a:pPr marL="457200" indent="-457200">
              <a:buFont typeface="Wingdings" panose="05000000000000000000" pitchFamily="2" charset="2"/>
              <a:buChar char="Ø"/>
            </a:pPr>
            <a:r>
              <a:rPr lang="en-US" dirty="0"/>
              <a:t>Classroom Materials (walls and displays)</a:t>
            </a:r>
          </a:p>
          <a:p>
            <a:pPr marL="457200" indent="-457200">
              <a:buFont typeface="Wingdings" panose="05000000000000000000" pitchFamily="2" charset="2"/>
              <a:buChar char="Ø"/>
            </a:pPr>
            <a:r>
              <a:rPr lang="en-US" dirty="0"/>
              <a:t>Resource Guidelines</a:t>
            </a:r>
          </a:p>
          <a:p>
            <a:pPr marL="457200" indent="-457200">
              <a:buFont typeface="Wingdings" panose="05000000000000000000" pitchFamily="2" charset="2"/>
              <a:buChar char="Ø"/>
            </a:pPr>
            <a:r>
              <a:rPr lang="en-US" dirty="0"/>
              <a:t>Calculators </a:t>
            </a:r>
          </a:p>
          <a:p>
            <a:pPr marL="457200" indent="-457200">
              <a:buFont typeface="Wingdings" panose="05000000000000000000" pitchFamily="2" charset="2"/>
              <a:buChar char="Ø"/>
            </a:pPr>
            <a:r>
              <a:rPr lang="en-US" dirty="0"/>
              <a:t>Electronic Devices</a:t>
            </a:r>
          </a:p>
          <a:p>
            <a:pPr marL="457200" indent="-457200">
              <a:buFont typeface="Wingdings" panose="05000000000000000000" pitchFamily="2" charset="2"/>
              <a:buChar char="Ø"/>
            </a:pPr>
            <a:r>
              <a:rPr lang="en-US" dirty="0"/>
              <a:t>Allegation Prevention/Best Practices</a:t>
            </a:r>
          </a:p>
          <a:p>
            <a:pPr marL="457200" indent="-457200">
              <a:buFont typeface="Wingdings" panose="05000000000000000000" pitchFamily="2" charset="2"/>
              <a:buChar char="Ø"/>
            </a:pPr>
            <a:r>
              <a:rPr lang="en-US" dirty="0"/>
              <a:t>Check for Understanding 2</a:t>
            </a:r>
          </a:p>
        </p:txBody>
      </p:sp>
    </p:spTree>
    <p:extLst>
      <p:ext uri="{BB962C8B-B14F-4D97-AF65-F5344CB8AC3E}">
        <p14:creationId xmlns:p14="http://schemas.microsoft.com/office/powerpoint/2010/main" val="47849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11706"/>
            <a:ext cx="9274002" cy="1826581"/>
          </a:xfrm>
        </p:spPr>
        <p:txBody>
          <a:bodyPr>
            <a:normAutofit/>
          </a:bodyPr>
          <a:lstStyle/>
          <a:p>
            <a:r>
              <a:rPr lang="en-US" sz="4800"/>
              <a:t>Classroom Materials</a:t>
            </a:r>
          </a:p>
        </p:txBody>
      </p:sp>
      <p:sp>
        <p:nvSpPr>
          <p:cNvPr id="7" name="Text Placeholder 6"/>
          <p:cNvSpPr>
            <a:spLocks noGrp="1"/>
          </p:cNvSpPr>
          <p:nvPr>
            <p:ph type="body" idx="1"/>
          </p:nvPr>
        </p:nvSpPr>
        <p:spPr>
          <a:xfrm>
            <a:off x="818011" y="3130560"/>
            <a:ext cx="10409622" cy="860400"/>
          </a:xfrm>
        </p:spPr>
        <p:txBody>
          <a:bodyPr>
            <a:normAutofit fontScale="25000" lnSpcReduction="20000"/>
          </a:bodyPr>
          <a:lstStyle/>
          <a:p>
            <a:pPr indent="-457200">
              <a:buFont typeface="Wingdings" panose="05000000000000000000" pitchFamily="2" charset="2"/>
              <a:buChar char="Ø"/>
            </a:pPr>
            <a:r>
              <a:rPr lang="en-US" sz="12800"/>
              <a:t>Classroom Displays (walls, bulletin boards, decorations)</a:t>
            </a:r>
          </a:p>
          <a:p>
            <a:pPr indent="-457200">
              <a:buFont typeface="Wingdings" panose="05000000000000000000" pitchFamily="2" charset="2"/>
              <a:buChar char="Ø"/>
            </a:pPr>
            <a:r>
              <a:rPr lang="en-US" sz="12800"/>
              <a:t>Calculators</a:t>
            </a:r>
          </a:p>
          <a:p>
            <a:pPr indent="-457200">
              <a:buFont typeface="Wingdings" panose="05000000000000000000" pitchFamily="2" charset="2"/>
              <a:buChar char="Ø"/>
            </a:pPr>
            <a:r>
              <a:rPr lang="en-US" sz="12800"/>
              <a:t>Electronic Devices</a:t>
            </a:r>
          </a:p>
          <a:p>
            <a:endParaRPr lang="en-US"/>
          </a:p>
        </p:txBody>
      </p:sp>
    </p:spTree>
    <p:extLst>
      <p:ext uri="{BB962C8B-B14F-4D97-AF65-F5344CB8AC3E}">
        <p14:creationId xmlns:p14="http://schemas.microsoft.com/office/powerpoint/2010/main" val="229282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09"/>
            <a:ext cx="11318875" cy="1162411"/>
          </a:xfrm>
          <a:prstGeom prst="rect">
            <a:avLst/>
          </a:prstGeom>
        </p:spPr>
        <p:txBody>
          <a:bodyPr>
            <a:noAutofit/>
          </a:bodyPr>
          <a:lstStyle/>
          <a:p>
            <a:r>
              <a:rPr lang="en-US"/>
              <a:t>Walls and Bulletin Boards </a:t>
            </a:r>
            <a:r>
              <a:rPr lang="en-US" baseline="-25000"/>
              <a:t>p.7-8</a:t>
            </a:r>
            <a:endParaRPr lang="en-US"/>
          </a:p>
        </p:txBody>
      </p:sp>
      <p:graphicFrame>
        <p:nvGraphicFramePr>
          <p:cNvPr id="6" name="Table 5" descr="Walls and Bulletin Boards" title="Walls and Bulletin Boards"/>
          <p:cNvGraphicFramePr>
            <a:graphicFrameLocks noGrp="1"/>
          </p:cNvGraphicFramePr>
          <p:nvPr/>
        </p:nvGraphicFramePr>
        <p:xfrm>
          <a:off x="826750" y="1164920"/>
          <a:ext cx="10538499" cy="4376505"/>
        </p:xfrm>
        <a:graphic>
          <a:graphicData uri="http://schemas.openxmlformats.org/drawingml/2006/table">
            <a:tbl>
              <a:tblPr firstRow="1" bandRow="1">
                <a:tableStyleId>{85BE263C-DBD7-4A20-BB59-AAB30ACAA65A}</a:tableStyleId>
              </a:tblPr>
              <a:tblGrid>
                <a:gridCol w="5465724">
                  <a:extLst>
                    <a:ext uri="{9D8B030D-6E8A-4147-A177-3AD203B41FA5}">
                      <a16:colId xmlns:a16="http://schemas.microsoft.com/office/drawing/2014/main" val="20000"/>
                    </a:ext>
                  </a:extLst>
                </a:gridCol>
                <a:gridCol w="5072775">
                  <a:extLst>
                    <a:ext uri="{9D8B030D-6E8A-4147-A177-3AD203B41FA5}">
                      <a16:colId xmlns:a16="http://schemas.microsoft.com/office/drawing/2014/main" val="20002"/>
                    </a:ext>
                  </a:extLst>
                </a:gridCol>
              </a:tblGrid>
              <a:tr h="682365">
                <a:tc>
                  <a:txBody>
                    <a:bodyPr/>
                    <a:lstStyle/>
                    <a:p>
                      <a:pPr algn="ctr"/>
                      <a:r>
                        <a:rPr lang="en-US" sz="2400">
                          <a:solidFill>
                            <a:schemeClr val="tx1"/>
                          </a:solidFill>
                        </a:rPr>
                        <a:t>Acceptable</a:t>
                      </a:r>
                      <a:r>
                        <a:rPr lang="en-US" sz="2400">
                          <a:solidFill>
                            <a:schemeClr val="bg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solidFill>
                            <a:schemeClr val="bg1"/>
                          </a:solidFill>
                        </a:rPr>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00000"/>
                    </a:solidFill>
                  </a:tcPr>
                </a:tc>
                <a:extLst>
                  <a:ext uri="{0D108BD9-81ED-4DB2-BD59-A6C34878D82A}">
                    <a16:rowId xmlns:a16="http://schemas.microsoft.com/office/drawing/2014/main" val="10000"/>
                  </a:ext>
                </a:extLst>
              </a:tr>
              <a:tr h="2141574">
                <a:tc>
                  <a:txBody>
                    <a:bodyPr/>
                    <a:lstStyle/>
                    <a:p>
                      <a:r>
                        <a:rPr lang="en-US" sz="2000"/>
                        <a:t>Placing materials on classroom walls and bulletin boards for instructional</a:t>
                      </a:r>
                      <a:r>
                        <a:rPr lang="en-US" sz="2000" baseline="0"/>
                        <a:t> purposes anytime during the year </a:t>
                      </a:r>
                      <a:r>
                        <a:rPr lang="en-US" sz="2000" baseline="-25000"/>
                        <a:t>p.7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Leaving materials containing content information or strategies for solving problems on classroom walls, bulletin boards, or other surfaces (e.g., ceilings, floors, blinds, windows, and clothing) during testing sessions.</a:t>
                      </a:r>
                      <a:r>
                        <a:rPr lang="en-US" sz="1800" baseline="0"/>
                        <a:t> </a:t>
                      </a:r>
                      <a:r>
                        <a:rPr lang="en-US" sz="2000" baseline="-25000"/>
                        <a:t>p.7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1552566">
                <a:tc>
                  <a:txBody>
                    <a:bodyPr/>
                    <a:lstStyle/>
                    <a:p>
                      <a:r>
                        <a:rPr lang="en-US" sz="2000"/>
                        <a:t>Leaving periodic tables or materials without content or strategies for solving problems uncovered </a:t>
                      </a:r>
                      <a:r>
                        <a:rPr lang="en-US" sz="2000" baseline="-25000"/>
                        <a:t>p.8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4491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12109450" cy="1172307"/>
          </a:xfrm>
          <a:prstGeom prst="rect">
            <a:avLst/>
          </a:prstGeom>
        </p:spPr>
        <p:txBody>
          <a:bodyPr>
            <a:normAutofit/>
          </a:bodyPr>
          <a:lstStyle/>
          <a:p>
            <a:r>
              <a:rPr lang="en-US"/>
              <a:t>Posters, Decorations, Displays </a:t>
            </a:r>
            <a:r>
              <a:rPr lang="en-US" baseline="-25000"/>
              <a:t>p.8</a:t>
            </a:r>
            <a:endParaRPr lang="en-US"/>
          </a:p>
        </p:txBody>
      </p:sp>
      <p:graphicFrame>
        <p:nvGraphicFramePr>
          <p:cNvPr id="15" name="Table 14">
            <a:extLst>
              <a:ext uri="{FF2B5EF4-FFF2-40B4-BE49-F238E27FC236}">
                <a16:creationId xmlns:a16="http://schemas.microsoft.com/office/drawing/2014/main" id="{0329F636-E60D-0E9E-201B-438F04CDD8FF}"/>
              </a:ext>
            </a:extLst>
          </p:cNvPr>
          <p:cNvGraphicFramePr>
            <a:graphicFrameLocks noGrp="1"/>
          </p:cNvGraphicFramePr>
          <p:nvPr/>
        </p:nvGraphicFramePr>
        <p:xfrm>
          <a:off x="486347" y="992150"/>
          <a:ext cx="11219306" cy="4664479"/>
        </p:xfrm>
        <a:graphic>
          <a:graphicData uri="http://schemas.openxmlformats.org/drawingml/2006/table">
            <a:tbl>
              <a:tblPr firstRow="1" bandRow="1">
                <a:tableStyleId>{5C22544A-7EE6-4342-B048-85BDC9FD1C3A}</a:tableStyleId>
              </a:tblPr>
              <a:tblGrid>
                <a:gridCol w="5609653">
                  <a:extLst>
                    <a:ext uri="{9D8B030D-6E8A-4147-A177-3AD203B41FA5}">
                      <a16:colId xmlns:a16="http://schemas.microsoft.com/office/drawing/2014/main" val="736383170"/>
                    </a:ext>
                  </a:extLst>
                </a:gridCol>
                <a:gridCol w="5609653">
                  <a:extLst>
                    <a:ext uri="{9D8B030D-6E8A-4147-A177-3AD203B41FA5}">
                      <a16:colId xmlns:a16="http://schemas.microsoft.com/office/drawing/2014/main" val="1301539458"/>
                    </a:ext>
                  </a:extLst>
                </a:gridCol>
              </a:tblGrid>
              <a:tr h="524664">
                <a:tc>
                  <a:txBody>
                    <a:bodyPr/>
                    <a:lstStyle/>
                    <a:p>
                      <a:pPr algn="ctr"/>
                      <a:r>
                        <a:rPr lang="en-US" sz="2400">
                          <a:solidFill>
                            <a:schemeClr val="tx1"/>
                          </a:solidFill>
                        </a:rPr>
                        <a:t>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99"/>
                    </a:solidFill>
                  </a:tcPr>
                </a:tc>
                <a:tc>
                  <a:txBody>
                    <a:bodyPr/>
                    <a:lstStyle/>
                    <a:p>
                      <a:pPr algn="ctr"/>
                      <a:r>
                        <a:rPr lang="en-US" sz="2400"/>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04057829"/>
                  </a:ext>
                </a:extLst>
              </a:tr>
              <a:tr h="4139815">
                <a:tc>
                  <a:txBody>
                    <a:bodyPr/>
                    <a:lstStyle/>
                    <a:p>
                      <a:endParaRPr lang="en-US"/>
                    </a:p>
                    <a:p>
                      <a:endParaRPr lang="en-US"/>
                    </a:p>
                    <a:p>
                      <a:endParaRPr lang="en-US"/>
                    </a:p>
                    <a:p>
                      <a:endParaRPr lang="en-US"/>
                    </a:p>
                    <a:p>
                      <a:endParaRPr lang="en-US"/>
                    </a:p>
                    <a:p>
                      <a:endParaRPr lang="en-US"/>
                    </a:p>
                    <a:p>
                      <a:endParaRPr lang="en-US"/>
                    </a:p>
                    <a:p>
                      <a:endParaRPr lang="en-US"/>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71873618"/>
                  </a:ext>
                </a:extLst>
              </a:tr>
            </a:tbl>
          </a:graphicData>
        </a:graphic>
      </p:graphicFrame>
      <p:pic>
        <p:nvPicPr>
          <p:cNvPr id="12" name="Picture 5" descr="Basic Periodic Table of Elements" title="Poster">
            <a:hlinkClick r:id="rId3"/>
            <a:extLst>
              <a:ext uri="{FF2B5EF4-FFF2-40B4-BE49-F238E27FC236}">
                <a16:creationId xmlns:a16="http://schemas.microsoft.com/office/drawing/2014/main" id="{4C876081-3400-2B59-1E59-A18289D63FE7}"/>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143" y="1628024"/>
            <a:ext cx="2838775" cy="218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cheerful cartoon-style illustration of an anthropomorphic lightbulb character with a daisy inside the bulb, smiling and giving a peace sign. The character is wearing gloves and sneakers, walking energetically. Surrounding the character are small sparkles, adding to the uplifting mood. Above and below the character are the motivational words:&#10;&#10;&quot;POSITIVE THOUGHTS ATTRACT SUCCESS&quot;&#10;with “THOUGHTS” and “SUCCESS” in bold, rounded, reddish-brown letters. The background is a soft beige color.">
            <a:hlinkClick r:id="rId5"/>
            <a:extLst>
              <a:ext uri="{FF2B5EF4-FFF2-40B4-BE49-F238E27FC236}">
                <a16:creationId xmlns:a16="http://schemas.microsoft.com/office/drawing/2014/main" id="{B7CF352B-5AAC-88AE-A765-FC3B82D20272}"/>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3469452" y="2227630"/>
            <a:ext cx="2379286" cy="3192905"/>
          </a:xfrm>
          <a:prstGeom prst="rect">
            <a:avLst/>
          </a:prstGeom>
        </p:spPr>
      </p:pic>
      <p:pic>
        <p:nvPicPr>
          <p:cNvPr id="21" name="Picture 20" descr="A colorful visual representation of the PEMDAS acronym used to remember the order of operations in mathematics. Each letter is in a rounded rectangle with a specific color:&#10;&#10;P (yellow) for Parentheses ( )&#10;&#10;E (blue) for Exponents (aⁿ)&#10;&#10;M (orange) for Multiply (×)&#10;&#10;D (green) for Divide (÷)&#10;&#10;A (purple) for Add (+)&#10;&#10;S (pink) for Subtract (−)&#10;&#10;Each block includes the letter, operation name, and its corresponding symbol. The design is simple and instructional.">
            <a:extLst>
              <a:ext uri="{FF2B5EF4-FFF2-40B4-BE49-F238E27FC236}">
                <a16:creationId xmlns:a16="http://schemas.microsoft.com/office/drawing/2014/main" id="{1708CA42-D70B-AB03-F58A-B1140B58FB95}"/>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6320990" y="1628024"/>
            <a:ext cx="5021705" cy="1325526"/>
          </a:xfrm>
          <a:prstGeom prst="rect">
            <a:avLst/>
          </a:prstGeom>
        </p:spPr>
      </p:pic>
      <p:pic>
        <p:nvPicPr>
          <p:cNvPr id="23" name="Picture 22" descr="An illustrated diagram of the solar system featuring the Sun and the eight planets, labeled in order from left to right: Mercury, Venus, Earth (with its Moon), Mars, Jupiter, Saturn, Uranus, and Neptune. The planets are depicted in bright colors with unique textures and rings (Saturn and Uranus). The Sun is partially visible on the far left. Orbits are shown as curved lines, and small asteroids and comets are scattered throughout the dark space background filled with stars.">
            <a:extLst>
              <a:ext uri="{FF2B5EF4-FFF2-40B4-BE49-F238E27FC236}">
                <a16:creationId xmlns:a16="http://schemas.microsoft.com/office/drawing/2014/main" id="{BE33D78A-4F84-B7E2-D02B-5ADB7E9B78C0}"/>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6320990" y="3284007"/>
            <a:ext cx="3043131" cy="2012859"/>
          </a:xfrm>
          <a:prstGeom prst="rect">
            <a:avLst/>
          </a:prstGeom>
        </p:spPr>
      </p:pic>
      <p:pic>
        <p:nvPicPr>
          <p:cNvPr id="27" name="Picture 26">
            <a:extLst>
              <a:ext uri="{FF2B5EF4-FFF2-40B4-BE49-F238E27FC236}">
                <a16:creationId xmlns:a16="http://schemas.microsoft.com/office/drawing/2014/main" id="{EB163F61-8816-B248-45FF-EDFF5F045CB3}"/>
              </a:ext>
              <a:ext uri="{C183D7F6-B498-43B3-948B-1728B52AA6E4}">
                <adec:decorative xmlns:adec="http://schemas.microsoft.com/office/drawing/2017/decorative" val="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9543158" y="3255202"/>
            <a:ext cx="2012859" cy="2012859"/>
          </a:xfrm>
          <a:prstGeom prst="rect">
            <a:avLst/>
          </a:prstGeom>
        </p:spPr>
      </p:pic>
    </p:spTree>
    <p:extLst>
      <p:ext uri="{BB962C8B-B14F-4D97-AF65-F5344CB8AC3E}">
        <p14:creationId xmlns:p14="http://schemas.microsoft.com/office/powerpoint/2010/main" val="11184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Resources" title="Resources"/>
          <p:cNvGraphicFramePr>
            <a:graphicFrameLocks noGrp="1"/>
          </p:cNvGraphicFramePr>
          <p:nvPr/>
        </p:nvGraphicFramePr>
        <p:xfrm>
          <a:off x="244839" y="1045222"/>
          <a:ext cx="11792263" cy="4457220"/>
        </p:xfrm>
        <a:graphic>
          <a:graphicData uri="http://schemas.openxmlformats.org/drawingml/2006/table">
            <a:tbl>
              <a:tblPr firstRow="1" bandRow="1">
                <a:tableStyleId>{85BE263C-DBD7-4A20-BB59-AAB30ACAA65A}</a:tableStyleId>
              </a:tblPr>
              <a:tblGrid>
                <a:gridCol w="6115980">
                  <a:extLst>
                    <a:ext uri="{9D8B030D-6E8A-4147-A177-3AD203B41FA5}">
                      <a16:colId xmlns:a16="http://schemas.microsoft.com/office/drawing/2014/main" val="20000"/>
                    </a:ext>
                  </a:extLst>
                </a:gridCol>
                <a:gridCol w="5676283">
                  <a:extLst>
                    <a:ext uri="{9D8B030D-6E8A-4147-A177-3AD203B41FA5}">
                      <a16:colId xmlns:a16="http://schemas.microsoft.com/office/drawing/2014/main" val="20002"/>
                    </a:ext>
                  </a:extLst>
                </a:gridCol>
              </a:tblGrid>
              <a:tr h="677497">
                <a:tc>
                  <a:txBody>
                    <a:bodyPr/>
                    <a:lstStyle/>
                    <a:p>
                      <a:pPr algn="ctr"/>
                      <a:r>
                        <a:rPr lang="en-US" sz="2400">
                          <a:solidFill>
                            <a:schemeClr val="tx1"/>
                          </a:solidFill>
                        </a:rPr>
                        <a:t>Acceptable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3EA"/>
                    </a:solidFill>
                  </a:tcPr>
                </a:tc>
                <a:tc>
                  <a:txBody>
                    <a:bodyPr/>
                    <a:lstStyle/>
                    <a:p>
                      <a:pPr algn="ctr"/>
                      <a:r>
                        <a:rPr lang="en-US" sz="2400">
                          <a:solidFill>
                            <a:schemeClr val="bg1"/>
                          </a:solidFill>
                        </a:rPr>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0000"/>
                  </a:ext>
                </a:extLst>
              </a:tr>
              <a:tr h="1533284">
                <a:tc>
                  <a:txBody>
                    <a:bodyPr/>
                    <a:lstStyle/>
                    <a:p>
                      <a:r>
                        <a:rPr lang="en-US" sz="2000" baseline="0"/>
                        <a:t>At the student’s request, providing resources in the testing environment that are specified in a student’s IEP, 504 Plan or PSP that are consistent with instructional strategies </a:t>
                      </a:r>
                      <a:r>
                        <a:rPr lang="en-US" sz="2000" baseline="-25000"/>
                        <a:t>p.8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Providing any resources not listed in the administration manuals during testing </a:t>
                      </a:r>
                      <a:r>
                        <a:rPr lang="en-US" sz="2000" baseline="-25000"/>
                        <a:t>p.8</a:t>
                      </a:r>
                    </a:p>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2464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Making available blank writing</a:t>
                      </a:r>
                      <a:r>
                        <a:rPr lang="en-US" sz="2000" baseline="0"/>
                        <a:t> or graph paper, blank (clear or colored) overlay sheets and bookmarks free of content at student workstations </a:t>
                      </a:r>
                      <a:r>
                        <a:rPr lang="en-US" sz="2000" baseline="-25000"/>
                        <a:t>p.9</a:t>
                      </a:r>
                    </a:p>
                    <a:p>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Distributing,</a:t>
                      </a:r>
                      <a:r>
                        <a:rPr lang="en-US" sz="2000" baseline="0"/>
                        <a:t> making available, or attaching to students’ workstations any information or materials that are not sent as part of the assessment materials or specified in the test administration manuals. </a:t>
                      </a:r>
                      <a:r>
                        <a:rPr lang="en-US" sz="2000" baseline="-25000"/>
                        <a:t>p. 8</a:t>
                      </a:r>
                    </a:p>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1" y="0"/>
            <a:ext cx="10950646" cy="1152395"/>
          </a:xfrm>
          <a:prstGeom prst="rect">
            <a:avLst/>
          </a:prstGeom>
        </p:spPr>
        <p:txBody>
          <a:bodyPr>
            <a:normAutofit/>
          </a:bodyPr>
          <a:lstStyle/>
          <a:p>
            <a:r>
              <a:rPr lang="en-US"/>
              <a:t>Resource Guidelines</a:t>
            </a:r>
            <a:r>
              <a:rPr lang="en-US" baseline="-25000"/>
              <a:t> p.8-9</a:t>
            </a:r>
            <a:endParaRPr lang="en-US"/>
          </a:p>
        </p:txBody>
      </p:sp>
    </p:spTree>
    <p:extLst>
      <p:ext uri="{BB962C8B-B14F-4D97-AF65-F5344CB8AC3E}">
        <p14:creationId xmlns:p14="http://schemas.microsoft.com/office/powerpoint/2010/main" val="197627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Resources" title="Resources"/>
          <p:cNvGraphicFramePr>
            <a:graphicFrameLocks noGrp="1"/>
          </p:cNvGraphicFramePr>
          <p:nvPr/>
        </p:nvGraphicFramePr>
        <p:xfrm>
          <a:off x="263048" y="1061258"/>
          <a:ext cx="11649204" cy="4497240"/>
        </p:xfrm>
        <a:graphic>
          <a:graphicData uri="http://schemas.openxmlformats.org/drawingml/2006/table">
            <a:tbl>
              <a:tblPr firstRow="1" bandRow="1">
                <a:tableStyleId>{85BE263C-DBD7-4A20-BB59-AAB30ACAA65A}</a:tableStyleId>
              </a:tblPr>
              <a:tblGrid>
                <a:gridCol w="5828864">
                  <a:extLst>
                    <a:ext uri="{9D8B030D-6E8A-4147-A177-3AD203B41FA5}">
                      <a16:colId xmlns:a16="http://schemas.microsoft.com/office/drawing/2014/main" val="20000"/>
                    </a:ext>
                  </a:extLst>
                </a:gridCol>
                <a:gridCol w="5820340">
                  <a:extLst>
                    <a:ext uri="{9D8B030D-6E8A-4147-A177-3AD203B41FA5}">
                      <a16:colId xmlns:a16="http://schemas.microsoft.com/office/drawing/2014/main" val="20002"/>
                    </a:ext>
                  </a:extLst>
                </a:gridCol>
              </a:tblGrid>
              <a:tr h="544252">
                <a:tc>
                  <a:txBody>
                    <a:bodyPr/>
                    <a:lstStyle/>
                    <a:p>
                      <a:pPr algn="ctr"/>
                      <a:r>
                        <a:rPr lang="en-US" sz="2400">
                          <a:solidFill>
                            <a:schemeClr val="tx1"/>
                          </a:solidFill>
                        </a:rPr>
                        <a:t>Acceptable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solidFill>
                            <a:schemeClr val="bg1"/>
                          </a:solidFill>
                        </a:rPr>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976494">
                <a:tc>
                  <a:txBody>
                    <a:bodyPr/>
                    <a:lstStyle/>
                    <a:p>
                      <a:r>
                        <a:rPr lang="en-US" sz="2000"/>
                        <a:t>Dictionaries and thesauri, including nonprogrammable, electronic dictionaries, and thesauri may be used </a:t>
                      </a:r>
                      <a:r>
                        <a:rPr lang="en-US" sz="2000" b="1"/>
                        <a:t>only</a:t>
                      </a:r>
                      <a:r>
                        <a:rPr lang="en-US" sz="2000"/>
                        <a:t> for on-demand writing. </a:t>
                      </a:r>
                      <a:r>
                        <a:rPr lang="en-US" sz="2000" baseline="-25000"/>
                        <a:t>p.8</a:t>
                      </a:r>
                      <a:endParaRPr lang="en-US" sz="2000" baseline="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Using dictionaries and thesauri on the reading, mathematics, science, or social</a:t>
                      </a:r>
                      <a:r>
                        <a:rPr lang="en-US" sz="2000" baseline="0"/>
                        <a:t> studies content area tests </a:t>
                      </a:r>
                      <a:r>
                        <a:rPr lang="en-US" sz="2000" baseline="-25000"/>
                        <a:t>p.8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976494">
                <a:tc>
                  <a:txBody>
                    <a:bodyPr/>
                    <a:lstStyle/>
                    <a:p>
                      <a:r>
                        <a:rPr lang="en-US" sz="2000">
                          <a:solidFill>
                            <a:schemeClr val="tx1"/>
                          </a:solidFill>
                        </a:rPr>
                        <a:t>Allowing a student to have non-content</a:t>
                      </a:r>
                      <a:r>
                        <a:rPr lang="en-US" sz="2000" baseline="0">
                          <a:solidFill>
                            <a:schemeClr val="tx1"/>
                          </a:solidFill>
                        </a:rPr>
                        <a:t>-related materials such as books, puzzles, etc., at the workstation </a:t>
                      </a:r>
                      <a:r>
                        <a:rPr lang="en-US" sz="2000">
                          <a:solidFill>
                            <a:schemeClr val="tx1"/>
                          </a:solidFill>
                        </a:rPr>
                        <a:t>after the test administrator has collected an individual student’s test materials </a:t>
                      </a:r>
                      <a:r>
                        <a:rPr lang="en-US" sz="2000" baseline="-25000">
                          <a:solidFill>
                            <a:schemeClr val="tx1"/>
                          </a:solidFill>
                        </a:rPr>
                        <a:t>p.9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Allowing student</a:t>
                      </a:r>
                      <a:r>
                        <a:rPr lang="en-US" sz="2000" baseline="0"/>
                        <a:t>s to leave the testing area to gain access to any calculators, dictionaries or thesauri, blank writing or graph paper, or any resources used for accommodations as specified in 703 KAR 5:070 </a:t>
                      </a:r>
                      <a:r>
                        <a:rPr lang="en-US" sz="2000" baseline="-25000"/>
                        <a:t>p.8</a:t>
                      </a:r>
                    </a:p>
                    <a:p>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idx="4294967295"/>
          </p:nvPr>
        </p:nvSpPr>
        <p:spPr>
          <a:xfrm>
            <a:off x="0" y="0"/>
            <a:ext cx="10597896" cy="1164921"/>
          </a:xfrm>
          <a:prstGeom prst="rect">
            <a:avLst/>
          </a:prstGeom>
        </p:spPr>
        <p:txBody>
          <a:bodyPr>
            <a:normAutofit/>
          </a:bodyPr>
          <a:lstStyle/>
          <a:p>
            <a:r>
              <a:rPr lang="en-US"/>
              <a:t>Writing Resources</a:t>
            </a:r>
            <a:r>
              <a:rPr lang="en-US" baseline="-25000"/>
              <a:t> p.8-9</a:t>
            </a:r>
            <a:r>
              <a:rPr lang="en-US"/>
              <a:t> </a:t>
            </a:r>
          </a:p>
        </p:txBody>
      </p:sp>
    </p:spTree>
    <p:extLst>
      <p:ext uri="{BB962C8B-B14F-4D97-AF65-F5344CB8AC3E}">
        <p14:creationId xmlns:p14="http://schemas.microsoft.com/office/powerpoint/2010/main" val="131240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Calculators" title="Calculators"/>
          <p:cNvGraphicFramePr>
            <a:graphicFrameLocks noGrp="1"/>
          </p:cNvGraphicFramePr>
          <p:nvPr/>
        </p:nvGraphicFramePr>
        <p:xfrm>
          <a:off x="562788" y="1104642"/>
          <a:ext cx="11066423" cy="4559467"/>
        </p:xfrm>
        <a:graphic>
          <a:graphicData uri="http://schemas.openxmlformats.org/drawingml/2006/table">
            <a:tbl>
              <a:tblPr firstRow="1" bandRow="1">
                <a:tableStyleId>{85BE263C-DBD7-4A20-BB59-AAB30ACAA65A}</a:tableStyleId>
              </a:tblPr>
              <a:tblGrid>
                <a:gridCol w="5589347">
                  <a:extLst>
                    <a:ext uri="{9D8B030D-6E8A-4147-A177-3AD203B41FA5}">
                      <a16:colId xmlns:a16="http://schemas.microsoft.com/office/drawing/2014/main" val="20000"/>
                    </a:ext>
                  </a:extLst>
                </a:gridCol>
                <a:gridCol w="5477076">
                  <a:extLst>
                    <a:ext uri="{9D8B030D-6E8A-4147-A177-3AD203B41FA5}">
                      <a16:colId xmlns:a16="http://schemas.microsoft.com/office/drawing/2014/main" val="20002"/>
                    </a:ext>
                  </a:extLst>
                </a:gridCol>
              </a:tblGrid>
              <a:tr h="593494">
                <a:tc>
                  <a:txBody>
                    <a:bodyPr/>
                    <a:lstStyle/>
                    <a:p>
                      <a:pPr algn="ctr"/>
                      <a:r>
                        <a:rPr lang="en-US" sz="2400">
                          <a:solidFill>
                            <a:schemeClr val="tx1"/>
                          </a:solidFill>
                        </a:rPr>
                        <a:t>Acceptable</a:t>
                      </a:r>
                      <a:r>
                        <a:rPr lang="en-US" sz="2400">
                          <a:solidFill>
                            <a:schemeClr val="bg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3EA"/>
                    </a:solidFill>
                  </a:tcPr>
                </a:tc>
                <a:tc>
                  <a:txBody>
                    <a:bodyPr/>
                    <a:lstStyle/>
                    <a:p>
                      <a:pPr algn="ctr"/>
                      <a:r>
                        <a:rPr lang="en-US" sz="2400">
                          <a:solidFill>
                            <a:schemeClr val="bg1"/>
                          </a:solidFill>
                        </a:rPr>
                        <a:t>Not  Acceptable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2873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Providing</a:t>
                      </a:r>
                      <a:r>
                        <a:rPr lang="en-US" sz="2000" baseline="0"/>
                        <a:t> </a:t>
                      </a:r>
                      <a:r>
                        <a:rPr lang="en-US" sz="2000"/>
                        <a:t>students access to the types of calculators as designated in the test administration manuals accompanying</a:t>
                      </a:r>
                      <a:r>
                        <a:rPr lang="en-US" sz="2000" baseline="0"/>
                        <a:t> each state-required assessment </a:t>
                      </a:r>
                      <a:r>
                        <a:rPr lang="en-US" sz="2000" baseline="-25000"/>
                        <a:t>p.8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2000"/>
                        <a:t>Allowing student</a:t>
                      </a:r>
                      <a:r>
                        <a:rPr lang="en-US" sz="2000" baseline="0"/>
                        <a:t>s to leave the testing area to gain access to any calculators, dictionaries or thesauri, blank writing or graph paper, or any resources used for accommodations as specified in 703 KAR 5:070 </a:t>
                      </a:r>
                      <a:r>
                        <a:rPr lang="en-US" sz="2000" baseline="-25000"/>
                        <a:t>p.8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678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a:solidFill>
                            <a:schemeClr val="tx1"/>
                          </a:solidFill>
                        </a:rPr>
                        <a:t>Schools providing calculators to students (</a:t>
                      </a:r>
                      <a:r>
                        <a:rPr lang="en-US" sz="2000">
                          <a:solidFill>
                            <a:schemeClr val="tx1"/>
                          </a:solidFill>
                        </a:rPr>
                        <a:t>Permitted electronic devices such as</a:t>
                      </a:r>
                      <a:r>
                        <a:rPr lang="en-US" sz="2000" baseline="0">
                          <a:solidFill>
                            <a:schemeClr val="tx1"/>
                          </a:solidFill>
                        </a:rPr>
                        <a:t> calculators will be listed in test administration manuals.) </a:t>
                      </a:r>
                      <a:r>
                        <a:rPr lang="en-US" sz="2000" baseline="-25000">
                          <a:solidFill>
                            <a:schemeClr val="tx1"/>
                          </a:solidFill>
                        </a:rPr>
                        <a:t>p.9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200" i="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a:t>Students sharing calculators within the testing session. </a:t>
                      </a:r>
                      <a:r>
                        <a:rPr lang="en-US" sz="2000" baseline="-25000"/>
                        <a:t>p.9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2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0523655"/>
                  </a:ext>
                </a:extLst>
              </a:tr>
            </a:tbl>
          </a:graphicData>
        </a:graphic>
      </p:graphicFrame>
      <p:sp>
        <p:nvSpPr>
          <p:cNvPr id="2" name="Title 1"/>
          <p:cNvSpPr>
            <a:spLocks noGrp="1"/>
          </p:cNvSpPr>
          <p:nvPr>
            <p:ph type="title" idx="4294967295"/>
          </p:nvPr>
        </p:nvSpPr>
        <p:spPr>
          <a:xfrm>
            <a:off x="0" y="-1458"/>
            <a:ext cx="11318875" cy="1248217"/>
          </a:xfrm>
          <a:prstGeom prst="rect">
            <a:avLst/>
          </a:prstGeom>
        </p:spPr>
        <p:txBody>
          <a:bodyPr>
            <a:normAutofit/>
          </a:bodyPr>
          <a:lstStyle/>
          <a:p>
            <a:r>
              <a:rPr lang="en-US"/>
              <a:t>Calculators </a:t>
            </a:r>
            <a:r>
              <a:rPr lang="en-US" baseline="-25000"/>
              <a:t>p.8-9</a:t>
            </a:r>
            <a:endParaRPr lang="en-US"/>
          </a:p>
        </p:txBody>
      </p:sp>
    </p:spTree>
    <p:extLst>
      <p:ext uri="{BB962C8B-B14F-4D97-AF65-F5344CB8AC3E}">
        <p14:creationId xmlns:p14="http://schemas.microsoft.com/office/powerpoint/2010/main" val="333325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0597895" cy="1122547"/>
          </a:xfrm>
          <a:prstGeom prst="rect">
            <a:avLst/>
          </a:prstGeom>
        </p:spPr>
        <p:txBody>
          <a:bodyPr>
            <a:normAutofit/>
          </a:bodyPr>
          <a:lstStyle/>
          <a:p>
            <a:r>
              <a:rPr lang="en-US"/>
              <a:t>Electronic</a:t>
            </a:r>
            <a:r>
              <a:rPr lang="en-US">
                <a:solidFill>
                  <a:schemeClr val="tx1"/>
                </a:solidFill>
              </a:rPr>
              <a:t> </a:t>
            </a:r>
            <a:r>
              <a:rPr lang="en-US"/>
              <a:t>Devices </a:t>
            </a:r>
            <a:r>
              <a:rPr lang="en-US" baseline="-25000"/>
              <a:t>p.6-9</a:t>
            </a:r>
            <a:endParaRPr lang="en-US"/>
          </a:p>
        </p:txBody>
      </p:sp>
      <p:graphicFrame>
        <p:nvGraphicFramePr>
          <p:cNvPr id="6" name="Table 5" descr="Electronic Devices" title="Electronic Devices"/>
          <p:cNvGraphicFramePr>
            <a:graphicFrameLocks noGrp="1"/>
          </p:cNvGraphicFramePr>
          <p:nvPr/>
        </p:nvGraphicFramePr>
        <p:xfrm>
          <a:off x="313707" y="1122546"/>
          <a:ext cx="11564586" cy="4936937"/>
        </p:xfrm>
        <a:graphic>
          <a:graphicData uri="http://schemas.openxmlformats.org/drawingml/2006/table">
            <a:tbl>
              <a:tblPr firstRow="1" bandRow="1">
                <a:tableStyleId>{85BE263C-DBD7-4A20-BB59-AAB30ACAA65A}</a:tableStyleId>
              </a:tblPr>
              <a:tblGrid>
                <a:gridCol w="6181964">
                  <a:extLst>
                    <a:ext uri="{9D8B030D-6E8A-4147-A177-3AD203B41FA5}">
                      <a16:colId xmlns:a16="http://schemas.microsoft.com/office/drawing/2014/main" val="20000"/>
                    </a:ext>
                  </a:extLst>
                </a:gridCol>
                <a:gridCol w="5382622">
                  <a:extLst>
                    <a:ext uri="{9D8B030D-6E8A-4147-A177-3AD203B41FA5}">
                      <a16:colId xmlns:a16="http://schemas.microsoft.com/office/drawing/2014/main" val="20002"/>
                    </a:ext>
                  </a:extLst>
                </a:gridCol>
              </a:tblGrid>
              <a:tr h="510756">
                <a:tc>
                  <a:txBody>
                    <a:bodyPr/>
                    <a:lstStyle/>
                    <a:p>
                      <a:pPr algn="ctr"/>
                      <a:r>
                        <a:rPr lang="en-US" sz="2400">
                          <a:solidFill>
                            <a:schemeClr val="tx1"/>
                          </a:solidFill>
                        </a:rPr>
                        <a:t>Acceptable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3EA"/>
                    </a:solidFill>
                  </a:tcPr>
                </a:tc>
                <a:tc>
                  <a:txBody>
                    <a:bodyPr/>
                    <a:lstStyle/>
                    <a:p>
                      <a:pPr algn="ctr"/>
                      <a:r>
                        <a:rPr lang="en-US" sz="2400">
                          <a:solidFill>
                            <a:schemeClr val="bg1"/>
                          </a:solidFill>
                        </a:rPr>
                        <a:t>Not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1782723">
                <a:tc>
                  <a:txBody>
                    <a:bodyPr/>
                    <a:lstStyle/>
                    <a:p>
                      <a:r>
                        <a:rPr lang="en-US" sz="2000"/>
                        <a:t>Students using personal electronic devices</a:t>
                      </a:r>
                      <a:r>
                        <a:rPr lang="en-US" sz="2000" baseline="0"/>
                        <a:t> for test administration as long as the device meets the acceptable use criteria for a particular assessment (Communication and Internet features must be disabled.) </a:t>
                      </a:r>
                      <a:r>
                        <a:rPr lang="en-US" sz="2000" baseline="-25000"/>
                        <a:t>p.9</a:t>
                      </a:r>
                    </a:p>
                    <a:p>
                      <a:endParaRPr lang="en-US" sz="2000" baseline="-25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000"/>
                        <a:t>Using electronic devices in any way to gain</a:t>
                      </a:r>
                      <a:r>
                        <a:rPr lang="en-US" sz="2000" baseline="0"/>
                        <a:t> a testing advantage </a:t>
                      </a:r>
                      <a:r>
                        <a:rPr lang="en-US" sz="2000" baseline="-25000"/>
                        <a:t>p.7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115597">
                <a:tc>
                  <a:txBody>
                    <a:bodyPr/>
                    <a:lstStyle/>
                    <a:p>
                      <a:r>
                        <a:rPr lang="en-US" sz="2000">
                          <a:solidFill>
                            <a:schemeClr val="tx1"/>
                          </a:solidFill>
                        </a:rPr>
                        <a:t>Test administrators using electronic</a:t>
                      </a:r>
                      <a:r>
                        <a:rPr lang="en-US" sz="2000" baseline="0">
                          <a:solidFill>
                            <a:schemeClr val="tx1"/>
                          </a:solidFill>
                        </a:rPr>
                        <a:t> devices to contact school administrators regarding test sessions </a:t>
                      </a:r>
                      <a:r>
                        <a:rPr lang="en-US" sz="2000" baseline="-25000">
                          <a:solidFill>
                            <a:schemeClr val="tx1"/>
                          </a:solidFill>
                        </a:rPr>
                        <a:t>p.9</a:t>
                      </a:r>
                    </a:p>
                    <a:p>
                      <a:endParaRPr lang="en-US" sz="2000" baseline="-25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000"/>
                        <a:t>Students or test administrators using electronic devices </a:t>
                      </a:r>
                      <a:r>
                        <a:rPr lang="en-US" sz="2000" baseline="0"/>
                        <a:t>except in the case of an emergency </a:t>
                      </a:r>
                      <a:r>
                        <a:rPr lang="en-US" sz="2000" baseline="-25000"/>
                        <a:t>p.9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491944">
                <a:tc>
                  <a:txBody>
                    <a:bodyPr/>
                    <a:lstStyle/>
                    <a:p>
                      <a:r>
                        <a:rPr lang="en-US" sz="2000"/>
                        <a:t>If directed by KDE or test vendors for</a:t>
                      </a:r>
                      <a:r>
                        <a:rPr lang="en-US" sz="2000" baseline="0"/>
                        <a:t> the purpose of test administration, accessing the Internet or imaging capabilities during test sessions </a:t>
                      </a:r>
                      <a:r>
                        <a:rPr lang="en-US" sz="2000" baseline="-25000"/>
                        <a:t>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000"/>
                        <a:t>Accessing the Internet, wireless communication functions or imaging capabilities on electronic devices during testing sessions for purposes other than test administration </a:t>
                      </a:r>
                      <a:r>
                        <a:rPr lang="en-US" sz="2000" baseline="-25000"/>
                        <a:t>p.7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8800242"/>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 </RoutingRuleDescription>
    <PublishingExpirationDate xmlns="http://schemas.microsoft.com/sharepoint/v3" xsi:nil="true"/>
    <PublishingStartDate xmlns="http://schemas.microsoft.com/sharepoint/v3" xsi:nil="true"/>
    <Publication_x0020_Date xmlns="3a62de7d-ba57-4f43-9dae-9623ba637be0">2022-08-15T04:00:00+00:00</Publication_x0020_Date>
    <Audience1 xmlns="3a62de7d-ba57-4f43-9dae-9623ba637be0">
      <Value>1</Value>
      <Value>2</Value>
    </Audience1>
    <_dlc_DocId xmlns="3a62de7d-ba57-4f43-9dae-9623ba637be0">KYED-14-1791</_dlc_DocId>
    <_dlc_DocIdUrl xmlns="3a62de7d-ba57-4f43-9dae-9623ba637be0">
      <Url>https://education-edit.ky.gov/AA/distsupp/_layouts/15/DocIdRedir.aspx?ID=KYED-14-1791</Url>
      <Description>KYED-14-1791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8CFD3BB-32B7-480F-BEEE-C372F66B7BEB}"/>
</file>

<file path=customXml/itemProps2.xml><?xml version="1.0" encoding="utf-8"?>
<ds:datastoreItem xmlns:ds="http://schemas.openxmlformats.org/officeDocument/2006/customXml" ds:itemID="{11AD746B-94E1-4FAA-9165-3A3C96109A2E}">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11BF77-35D1-42CF-B95A-D5015707B9B0}">
  <ds:schemaRefs>
    <ds:schemaRef ds:uri="http://schemas.microsoft.com/sharepoint/v3/contenttype/forms"/>
  </ds:schemaRefs>
</ds:datastoreItem>
</file>

<file path=customXml/itemProps4.xml><?xml version="1.0" encoding="utf-8"?>
<ds:datastoreItem xmlns:ds="http://schemas.openxmlformats.org/officeDocument/2006/customXml" ds:itemID="{6F58D336-3F64-403E-943C-2031460BC0F7}"/>
</file>

<file path=docProps/app.xml><?xml version="1.0" encoding="utf-8"?>
<Properties xmlns="http://schemas.openxmlformats.org/officeDocument/2006/extended-properties" xmlns:vt="http://schemas.openxmlformats.org/officeDocument/2006/docPropsVTypes">
  <Template/>
  <TotalTime>14</TotalTime>
  <Words>2752</Words>
  <Application>Microsoft Office PowerPoint</Application>
  <PresentationFormat>Widescreen</PresentationFormat>
  <Paragraphs>163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Theme1</vt:lpstr>
      <vt:lpstr>Administration Code Training 703 KAR 5:080</vt:lpstr>
      <vt:lpstr>Module 2</vt:lpstr>
      <vt:lpstr>Classroom Materials</vt:lpstr>
      <vt:lpstr>Walls and Bulletin Boards p.7-8</vt:lpstr>
      <vt:lpstr>Posters, Decorations, Displays p.8</vt:lpstr>
      <vt:lpstr>Resource Guidelines p.8-9</vt:lpstr>
      <vt:lpstr>Writing Resources p.8-9 </vt:lpstr>
      <vt:lpstr>Calculators p.8-9</vt:lpstr>
      <vt:lpstr>Electronic Devices p.6-9</vt:lpstr>
      <vt:lpstr>Allegation Prevention/Best Practices (2)</vt:lpstr>
      <vt:lpstr>Check for Understanding (2)</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Regulation Training</dc:title>
  <dc:creator>Avery, Devon</dc:creator>
  <cp:keywords>Assessment, Accountability, Administration Code, KRS 5:080</cp:keywords>
  <cp:lastModifiedBy>Avery, Devon - Division of Assessment and Accountability Support</cp:lastModifiedBy>
  <cp:revision>7</cp:revision>
  <dcterms:created xsi:type="dcterms:W3CDTF">2021-11-05T13:31:06Z</dcterms:created>
  <dcterms:modified xsi:type="dcterms:W3CDTF">2025-07-31T16:04:55Z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TaxKeyword">
    <vt:lpwstr/>
  </property>
  <property fmtid="{D5CDD505-2E9C-101B-9397-08002B2CF9AE}" pid="4" name="_dlc_DocIdItemGuid">
    <vt:lpwstr>a532e020-b084-498f-814e-717275113b2f</vt:lpwstr>
  </property>
  <property fmtid="{D5CDD505-2E9C-101B-9397-08002B2CF9AE}" pid="5" name="MSIP_Label_eb544694-0027-44fa-bee4-2648c0363f9d_Enabled">
    <vt:lpwstr>true</vt:lpwstr>
  </property>
  <property fmtid="{D5CDD505-2E9C-101B-9397-08002B2CF9AE}" pid="6" name="MSIP_Label_eb544694-0027-44fa-bee4-2648c0363f9d_SetDate">
    <vt:lpwstr>2024-07-25T12:16:35Z</vt:lpwstr>
  </property>
  <property fmtid="{D5CDD505-2E9C-101B-9397-08002B2CF9AE}" pid="7" name="MSIP_Label_eb544694-0027-44fa-bee4-2648c0363f9d_Method">
    <vt:lpwstr>Standard</vt:lpwstr>
  </property>
  <property fmtid="{D5CDD505-2E9C-101B-9397-08002B2CF9AE}" pid="8" name="MSIP_Label_eb544694-0027-44fa-bee4-2648c0363f9d_Name">
    <vt:lpwstr>defa4170-0d19-0005-0004-bc88714345d2</vt:lpwstr>
  </property>
  <property fmtid="{D5CDD505-2E9C-101B-9397-08002B2CF9AE}" pid="9" name="MSIP_Label_eb544694-0027-44fa-bee4-2648c0363f9d_SiteId">
    <vt:lpwstr>9360c11f-90e6-4706-ad00-25fcdc9e2ed1</vt:lpwstr>
  </property>
  <property fmtid="{D5CDD505-2E9C-101B-9397-08002B2CF9AE}" pid="10" name="MSIP_Label_eb544694-0027-44fa-bee4-2648c0363f9d_ActionId">
    <vt:lpwstr>c5f429c9-04b4-41a9-99de-d3ff9925b91e</vt:lpwstr>
  </property>
  <property fmtid="{D5CDD505-2E9C-101B-9397-08002B2CF9AE}" pid="11" name="MSIP_Label_eb544694-0027-44fa-bee4-2648c0363f9d_ContentBits">
    <vt:lpwstr>0</vt:lpwstr>
  </property>
  <property fmtid="{D5CDD505-2E9C-101B-9397-08002B2CF9AE}" pid="12" name="MediaServiceImageTags">
    <vt:lpwstr/>
  </property>
</Properties>
</file>